
<file path=[Content_Types].xml><?xml version="1.0" encoding="utf-8"?>
<Types xmlns="http://schemas.openxmlformats.org/package/2006/content-types">
  <Default Extension="bin" ContentType="image/png"/>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docProps/core.xml" ContentType="application/vnd.openxmlformats-package.core-propertie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Masters/slideMaster2.xml" ContentType="application/vnd.openxmlformats-officedocument.presentationml.slideMaster+xml"/>
  <Override PartName="/ppt/slideMasters/theme/theme2.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s/slide20.xml" ContentType="application/vnd.openxmlformats-officedocument.presentationml.slide+xml"/>
  <Override PartName="/ppt/slideMasters/slideMaster3.xml" ContentType="application/vnd.openxmlformats-officedocument.presentationml.slideMaster+xml"/>
  <Override PartName="/ppt/slideMasters/theme/theme3.xml" ContentType="application/vnd.openxmlformats-officedocument.theme+xml"/>
  <Override PartName="/ppt/slideLayouts/slideLayout8.xml" ContentType="application/vnd.openxmlformats-officedocument.presentationml.slideLayout+xml"/>
  <Override PartName="/ppt/media/imageb.bin" ContentType="image/svg+xml"/>
  <Override PartName="/ppt/slideLayouts/slideLayout9.xml" ContentType="application/vnd.openxmlformats-officedocument.presentationml.slideLayout+xml"/>
  <Override PartName="/ppt/slideLayouts/slideLayouta.xml" ContentType="application/vnd.openxmlformats-officedocument.presentationml.slideLayout+xml"/>
  <Override PartName="/ppt/slideLayouts/slideLayoutb.xml" ContentType="application/vnd.openxmlformats-officedocument.presentationml.slideLayout+xml"/>
  <Override PartName="/ppt/slideLayouts/slideLayoutc.xml" ContentType="application/vnd.openxmlformats-officedocument.presentationml.slideLayout+xml"/>
  <Override PartName="/ppt/slideLayouts/slideLayoutd.xml" ContentType="application/vnd.openxmlformats-officedocument.presentationml.slideLayout+xml"/>
  <Override PartName="/ppt/slideLayouts/slideLayoute.xml" ContentType="application/vnd.openxmlformats-officedocument.presentationml.slideLayout+xml"/>
  <Override PartName="/ppt/slideLayouts/slideLayoutf.xml" ContentType="application/vnd.openxmlformats-officedocument.presentationml.slideLayout+xml"/>
  <Override PartName="/ppt/slides/slide21.xml" ContentType="application/vnd.openxmlformats-officedocument.presentationml.slide+xml"/>
  <Override PartName="/ppt/tableStyles.xml" ContentType="application/vnd.openxmlformats-officedocument.presentationml.tableStyles+xml"/>
  <Override PartName="/ppt/slides/slide22.xml" ContentType="application/vnd.openxmlformats-officedocument.presentationml.slide+xml"/>
  <Override PartName="/ppt/slides/slide23.xml" ContentType="application/vnd.openxmlformats-officedocument.presentationml.slide+xml"/>
  <Override PartName="/ppt/slides/charts/chart32.xml" ContentType="application/vnd.openxmlformats-officedocument.drawingml.chart+xml"/>
  <Override PartName="/ppt/slides/charts/chart33.xml" ContentType="application/vnd.openxmlformats-officedocument.drawingml.chart+xml"/>
  <Override PartName="/ppt/slides/charts/chart34.xml" ContentType="application/vnd.openxmlformats-officedocument.drawingml.chart+xml"/>
  <Override PartName="/ppt/slides/slide24.xml" ContentType="application/vnd.openxmlformats-officedocument.presentationml.slide+xml"/>
  <Override PartName="/ppt/slides/charts/chart35.xml" ContentType="application/vnd.openxmlformats-officedocument.drawingml.chart+xml"/>
  <Override PartName="/ppt/slides/slide25.xml" ContentType="application/vnd.openxmlformats-officedocument.presentationml.slide+xml"/>
  <Override PartName="/ppt/slides/charts/chart36.xml" ContentType="application/vnd.openxmlformats-officedocument.drawingml.chart+xml"/>
  <Override PartName="/ppt/slides/charts/chart37.xml" ContentType="application/vnd.openxmlformats-officedocument.drawingml.chart+xml"/>
  <Override PartName="/ppt/slides/charts/chart38.xml" ContentType="application/vnd.openxmlformats-officedocument.drawingml.chart+xml"/>
  <Override PartName="/ppt/slides/slide26.xml" ContentType="application/vnd.openxmlformats-officedocument.presentationml.slide+xml"/>
  <Override PartName="/ppt/slides/charts/chart39.xml" ContentType="application/vnd.openxmlformats-officedocument.drawingml.chart+xml"/>
  <Override PartName="/ppt/slides/charts/chart3a.xml" ContentType="application/vnd.openxmlformats-officedocument.drawingml.chart+xml"/>
  <Override PartName="/ppt/slides/charts/chart3b.xml" ContentType="application/vnd.openxmlformats-officedocument.drawingml.chart+xml"/>
  <Override PartName="/ppt/slides/slide27.xml" ContentType="application/vnd.openxmlformats-officedocument.presentationml.slide+xml"/>
  <Override PartName="/ppt/slides/charts/chart3c.xml" ContentType="application/vnd.openxmlformats-officedocument.drawingml.chart+xml"/>
  <Override PartName="/ppt/slides/charts/chart3d.xml" ContentType="application/vnd.openxmlformats-officedocument.drawingml.chart+xml"/>
  <Override PartName="/ppt/slides/charts/chart3e.xml" ContentType="application/vnd.openxmlformats-officedocument.drawingml.chart+xml"/>
  <Override PartName="/ppt/slides/slide28.xml" ContentType="application/vnd.openxmlformats-officedocument.presentationml.slide+xml"/>
  <Override PartName="/ppt/slides/charts/chart3f.xml" ContentType="application/vnd.openxmlformats-officedocument.drawingml.chart+xml"/>
  <Override PartName="/ppt/slides/charts/chart40.xml" ContentType="application/vnd.openxmlformats-officedocument.drawingml.chart+xml"/>
  <Override PartName="/ppt/slides/charts/chart41.xml" ContentType="application/vnd.openxmlformats-officedocument.drawingml.chart+xml"/>
  <Override PartName="/ppt/slides/charts/chart42.xml" ContentType="application/vnd.openxmlformats-officedocument.drawingml.chart+xml"/>
  <Override PartName="/ppt/slides/charts/chart43.xml" ContentType="application/vnd.openxmlformats-officedocument.drawingml.chart+xml"/>
  <Override PartName="/ppt/slides/charts/chart44.xml" ContentType="application/vnd.openxmlformats-officedocument.drawingml.chart+xml"/>
  <Override PartName="/ppt/slides/charts/chart45.xml" ContentType="application/vnd.openxmlformats-officedocument.drawingml.chart+xml"/>
  <Override PartName="/ppt/slides/slide29.xml" ContentType="application/vnd.openxmlformats-officedocument.presentationml.slide+xml"/>
  <Override PartName="/ppt/slides/slide2a.xml" ContentType="application/vnd.openxmlformats-officedocument.presentationml.slide+xml"/>
  <Override PartName="/ppt/slides/slide2b.xml" ContentType="application/vnd.openxmlformats-officedocument.presentationml.slide+xml"/>
  <Override PartName="/ppt/slides/charts/chart46.xml" ContentType="application/vnd.openxmlformats-officedocument.drawingml.chart+xml"/>
  <Override PartName="/ppt/slides/charts/chart47.xml" ContentType="application/vnd.openxmlformats-officedocument.drawingml.chart+xml"/>
  <Override PartName="/ppt/slides/charts/chart48.xml" ContentType="application/vnd.openxmlformats-officedocument.drawingml.chart+xml"/>
  <Override PartName="/ppt/slides/charts/chart49.xml" ContentType="application/vnd.openxmlformats-officedocument.drawingml.chart+xml"/>
  <Override PartName="/ppt/slides/slide2c.xml" ContentType="application/vnd.openxmlformats-officedocument.presentationml.slide+xml"/>
  <Override PartName="/ppt/slides/slide2d.xml" ContentType="application/vnd.openxmlformats-officedocument.presentationml.slide+xml"/>
  <Override PartName="/ppt/slides/charts/chart4a.xml" ContentType="application/vnd.openxmlformats-officedocument.drawingml.chart+xml"/>
  <Override PartName="/ppt/slides/charts/chart4b.xml" ContentType="application/vnd.openxmlformats-officedocument.drawingml.chart+xml"/>
  <Override PartName="/ppt/slides/charts/chart4c.xml" ContentType="application/vnd.openxmlformats-officedocument.drawingml.chart+xml"/>
  <Override PartName="/ppt/slides/charts/chart4d.xml" ContentType="application/vnd.openxmlformats-officedocument.drawingml.chart+xml"/>
  <Override PartName="/ppt/slides/charts/chart4e.xml" ContentType="application/vnd.openxmlformats-officedocument.drawingml.chart+xml"/>
  <Override PartName="/ppt/slides/charts/chart4f.xml" ContentType="application/vnd.openxmlformats-officedocument.drawingml.chart+xml"/>
  <Override PartName="/ppt/slides/charts/chart50.xml" ContentType="application/vnd.openxmlformats-officedocument.drawingml.chart+xml"/>
  <Override PartName="/ppt/slides/charts/chart51.xml" ContentType="application/vnd.openxmlformats-officedocument.drawingml.chart+xml"/>
  <Override PartName="/ppt/slides/slide2e.xml" ContentType="application/vnd.openxmlformats-officedocument.presentationml.slide+xml"/>
  <Override PartName="/ppt/slides/slide2f.xml" ContentType="application/vnd.openxmlformats-officedocument.presentationml.slide+xml"/>
  <Override PartName="/ppt/slides/slide30.xml" ContentType="application/vnd.openxmlformats-officedocument.presentationml.slide+xml"/>
  <Override PartName="/ppt/slides/charts/chart52.xml" ContentType="application/vnd.openxmlformats-officedocument.drawingml.chart+xml"/>
  <Override PartName="/ppt/slides/charts/chart53.xml" ContentType="application/vnd.openxmlformats-officedocument.drawingml.chart+xml"/>
  <Override PartName="/ppt/slides/slide31.xml" ContentType="application/vnd.openxmlformats-officedocument.presentationml.slide+xml"/>
  <Override PartName="/ppt/slides/slide32.xml" ContentType="application/vnd.openxmlformats-officedocument.presentationml.slide+xml"/>
  <Override PartName="/ppt/slides/charts/chart54.xml" ContentType="application/vnd.openxmlformats-officedocument.drawingml.chart+xml"/>
  <Override PartName="/ppt/slides/charts/chart55.xml" ContentType="application/vnd.openxmlformats-officedocument.drawingml.chart+xml"/>
  <Override PartName="/ppt/slides/charts/chart56.xml" ContentType="application/vnd.openxmlformats-officedocument.drawingml.chart+xml"/>
  <Override PartName="/ppt/slides/charts/chart57.xml" ContentType="application/vnd.openxmlformats-officedocument.drawingml.chart+xml"/>
  <Override PartName="/ppt/slides/charts/chart58.xml" ContentType="application/vnd.openxmlformats-officedocument.drawingml.chart+xml"/>
  <Override PartName="/ppt/slides/slide33.xml" ContentType="application/vnd.openxmlformats-officedocument.presentationml.slide+xml"/>
  <Override PartName="/ppt/slides/slide34.xml" ContentType="application/vnd.openxmlformats-officedocument.presentationml.slide+xml"/>
  <Override PartName="/ppt/slides/charts/chart59.xml" ContentType="application/vnd.openxmlformats-officedocument.drawingml.chart+xml"/>
  <Override PartName="/ppt/slides/charts/chart5a.xml" ContentType="application/vnd.openxmlformats-officedocument.drawingml.chart+xml"/>
  <Override PartName="/ppt/slides/slide35.xml" ContentType="application/vnd.openxmlformats-officedocument.presentationml.slide+xml"/>
  <Override PartName="/ppt/slides/slide36.xml" ContentType="application/vnd.openxmlformats-officedocument.presentationml.slide+xml"/>
  <Override PartName="/ppt/slides/charts/chart5b.xml" ContentType="application/vnd.openxmlformats-officedocument.drawingml.chart+xml"/>
  <Override PartName="/ppt/slides/slide37.xml" ContentType="application/vnd.openxmlformats-officedocument.presentationml.slide+xml"/>
  <Override PartName="/ppt/slides/charts/chart5c.xml" ContentType="application/vnd.openxmlformats-officedocument.drawingml.chart+xml"/>
  <Override PartName="/ppt/slides/slide38.xml" ContentType="application/vnd.openxmlformats-officedocument.presentationml.slide+xml"/>
  <Override PartName="/ppt/slides/charts/chart5d.xml" ContentType="application/vnd.openxmlformats-officedocument.drawingml.chart+xml"/>
  <Override PartName="/ppt/slides/slide39.xml" ContentType="application/vnd.openxmlformats-officedocument.presentationml.slide+xml"/>
  <Override PartName="/ppt/slides/charts/chart5e.xml" ContentType="application/vnd.openxmlformats-officedocument.drawingml.chart+xml"/>
  <Override PartName="/ppt/slides/slide3a.xml" ContentType="application/vnd.openxmlformats-officedocument.presentationml.slide+xml"/>
  <Override PartName="/ppt/slides/charts/chart5f.xml" ContentType="application/vnd.openxmlformats-officedocument.drawingml.chart+xml"/>
  <Override PartName="/ppt/slides/slide3b.xml" ContentType="application/vnd.openxmlformats-officedocument.presentationml.slide+xml"/>
  <Override PartName="/ppt/slides/charts/chart60.xml" ContentType="application/vnd.openxmlformats-officedocument.drawingml.chart+xml"/>
  <Override PartName="/ppt/slides/slide3c.xml" ContentType="application/vnd.openxmlformats-officedocument.presentationml.slide+xml"/>
  <Override PartName="/ppt/slides/charts/chart61.xml" ContentType="application/vnd.openxmlformats-officedocument.drawingml.chart+xml"/>
  <Override PartName="/ppt/slides/slide3d.xml" ContentType="application/vnd.openxmlformats-officedocument.presentationml.slide+xml"/>
  <Override PartName="/ppt/slides/charts/chart62.xml" ContentType="application/vnd.openxmlformats-officedocument.drawingml.chart+xml"/>
  <Override PartName="/ppt/slides/slide3e.xml" ContentType="application/vnd.openxmlformats-officedocument.presentationml.slide+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http://schemas.openxmlformats.org/presentationml/2006/main" xmlns:a="http://schemas.openxmlformats.org/drawingml/2006/main" xmlns:adp="http://whatever" xmlns:p="http://schemas.openxmlformats.org/presentationml/2006/main" xmlns:r="http://schemas.openxmlformats.org/officeDocument/2006/relationships" xmlns:xs="http://www.w3.org/2001/XMLSchema" saveSubsetFonts="1">
  <p:sldMasterIdLst>
    <p:sldMasterId id="2147483648" r:id="rId1"/>
    <p:sldMasterId id="2147483650" r:id="R60677dfa7d9d4a2f"/>
    <p:sldMasterId id="2147483657" r:id="R0de9288a31ad4a66"/>
  </p:sldMasterIdLst>
  <p:sldIdLst>
    <p:sldId id="287" r:id="Rcbdd21d0b78e4b10"/>
    <p:sldId id="288" r:id="Rf07d341519e04747"/>
    <p:sldId id="289" r:id="Rb4a12306355b428a"/>
    <p:sldId id="290" r:id="R976a497aec724f4b"/>
    <p:sldId id="291" r:id="Re5222e2d8c6140b1"/>
    <p:sldId id="292" r:id="Rb273fb82153740d7"/>
    <p:sldId id="293" r:id="Ref674797e911492e"/>
    <p:sldId id="294" r:id="Re85d477fb1694d88"/>
    <p:sldId id="295" r:id="R9b1eae2f9acd4886"/>
    <p:sldId id="296" r:id="Rb3d43da08b934771"/>
    <p:sldId id="297" r:id="R00d714def2254723"/>
    <p:sldId id="298" r:id="R64f68831859b47b7"/>
    <p:sldId id="299" r:id="R2381e3442c754c3a"/>
    <p:sldId id="300" r:id="R8b5fc79cc3934a57"/>
    <p:sldId id="301" r:id="R39bb4498017c4c71"/>
    <p:sldId id="302" r:id="R2c97ab7de2014e41"/>
    <p:sldId id="303" r:id="R73791a7b957b4d9e"/>
    <p:sldId id="304" r:id="R6a428d295afc4cb1"/>
    <p:sldId id="305" r:id="Refb7babda2fe40ac"/>
    <p:sldId id="306" r:id="R15b41aafaf584d29"/>
    <p:sldId id="307" r:id="Rb86f5f78f5e149ff"/>
    <p:sldId id="308" r:id="R7f88fbd497c94dfc"/>
    <p:sldId id="309" r:id="R0f6735d8167c4243"/>
    <p:sldId id="310" r:id="R1d7999d2f16a4519"/>
    <p:sldId id="311" r:id="Rc153267ecbce4af9"/>
    <p:sldId id="312" r:id="R32920fe4a0af432c"/>
    <p:sldId id="313" r:id="R55f0b070b5324ce8"/>
    <p:sldId id="314" r:id="R196e6a7a074f493d"/>
    <p:sldId id="315" r:id="Rdf0b5742feea46c1"/>
    <p:sldId id="316" r:id="R5ea9c178ab2a4b2b"/>
    <p:sldId id="317" r:id="R0b2918073d7d4bbf"/>
  </p:sldIdLst>
  <p:sldSz type="screen16x9" cy="5143500" cx="9144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tableStyles.xml><?xml version="1.0" encoding="utf-8"?>
<a:tblStyleLst xmlns:a="http://schemas.openxmlformats.org/drawingml/2006/main" def="{793D81CF-94F2-401A-BA57-92F5A7B2D0C5}">
  <a:tblStyle styleId="{793D81CF-94F2-401A-BA57-92F5A7B2D0C5}" styleName="Mellanmörkt format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_rels/presentation.xml.rels><?xml version="1.0" encoding="UTF-8" standalone="yes"?>
<Relationships xmlns="http://schemas.openxmlformats.org/package/2006/relationships"><Relationship Id="R976a497aec724f4b" Type="http://schemas.openxmlformats.org/officeDocument/2006/relationships/slide" Target="/ppt/slides/slide23.xml"/><Relationship Id="R15b41aafaf584d29" Type="http://schemas.openxmlformats.org/officeDocument/2006/relationships/slide" Target="/ppt/slides/slide33.xml"/><Relationship Id="R32920fe4a0af432c" Type="http://schemas.openxmlformats.org/officeDocument/2006/relationships/slide" Target="/ppt/slides/slide39.xml"/><Relationship Id="Rb86f5f78f5e149ff" Type="http://schemas.openxmlformats.org/officeDocument/2006/relationships/slide" Target="/ppt/slides/slide34.xml"/><Relationship Id="Rc153267ecbce4af9" Type="http://schemas.openxmlformats.org/officeDocument/2006/relationships/slide" Target="/ppt/slides/slide38.xml"/><Relationship Id="Rd22f7ff3ce684229" Type="http://schemas.openxmlformats.org/officeDocument/2006/relationships/tableStyles" Target="/ppt/tableStyles.xml"/><Relationship Id="Rb4a12306355b428a" Type="http://schemas.openxmlformats.org/officeDocument/2006/relationships/slide" Target="/ppt/slides/slide22.xml"/><Relationship Id="Rb3d43da08b934771" Type="http://schemas.openxmlformats.org/officeDocument/2006/relationships/slide" Target="/ppt/slides/slide29.xml"/><Relationship Id="R39bb4498017c4c71" Type="http://schemas.openxmlformats.org/officeDocument/2006/relationships/slide" Target="/ppt/slides/slide2e.xml"/><Relationship Id="Refb7babda2fe40ac" Type="http://schemas.openxmlformats.org/officeDocument/2006/relationships/slide" Target="/ppt/slides/slide32.xml"/><Relationship Id="R0f6735d8167c4243" Type="http://schemas.openxmlformats.org/officeDocument/2006/relationships/slide" Target="/ppt/slides/slide36.xml"/><Relationship Id="R55f0b070b5324ce8" Type="http://schemas.openxmlformats.org/officeDocument/2006/relationships/slide" Target="/ppt/slides/slide3a.xml"/><Relationship Id="rId7" Type="http://schemas.openxmlformats.org/officeDocument/2006/relationships/customXml" Target="../customXml/item2.xml"/><Relationship Id="Rf07d341519e04747" Type="http://schemas.openxmlformats.org/officeDocument/2006/relationships/slide" Target="/ppt/slides/slide21.xml"/><Relationship Id="R8b5fc79cc3934a57" Type="http://schemas.openxmlformats.org/officeDocument/2006/relationships/slide" Target="/ppt/slides/slide2d.xml"/><Relationship Id="R2c97ab7de2014e41" Type="http://schemas.openxmlformats.org/officeDocument/2006/relationships/slide" Target="/ppt/slides/slide2f.xml"/><Relationship Id="R0b2918073d7d4bbf" Type="http://schemas.openxmlformats.org/officeDocument/2006/relationships/slide" Target="/ppt/slides/slide3e.xml"/><Relationship Id="rId1" Type="http://schemas.openxmlformats.org/officeDocument/2006/relationships/slideMaster" Target="slideMasters/slideMaster1.xml"/><Relationship Id="R2381e3442c754c3a" Type="http://schemas.openxmlformats.org/officeDocument/2006/relationships/slide" Target="/ppt/slides/slide2c.xml"/><Relationship Id="R7f88fbd497c94dfc" Type="http://schemas.openxmlformats.org/officeDocument/2006/relationships/slide" Target="/ppt/slides/slide35.xml"/><Relationship Id="R5ea9c178ab2a4b2b" Type="http://schemas.openxmlformats.org/officeDocument/2006/relationships/slide" Target="/ppt/slides/slide3d.xml"/><Relationship Id="rId6" Type="http://schemas.openxmlformats.org/officeDocument/2006/relationships/customXml" Target="../customXml/item1.xml"/><Relationship Id="rId5" Type="http://schemas.openxmlformats.org/officeDocument/2006/relationships/theme" Target="theme/theme1.xml"/><Relationship Id="Rcbdd21d0b78e4b10" Type="http://schemas.openxmlformats.org/officeDocument/2006/relationships/slide" Target="/ppt/slides/slide20.xml"/><Relationship Id="R0de9288a31ad4a66" Type="http://schemas.openxmlformats.org/officeDocument/2006/relationships/slideMaster" Target="/ppt/slideMasters/slideMaster3.xml"/><Relationship Id="Rb273fb82153740d7" Type="http://schemas.openxmlformats.org/officeDocument/2006/relationships/slide" Target="/ppt/slides/slide25.xml"/><Relationship Id="Ref674797e911492e" Type="http://schemas.openxmlformats.org/officeDocument/2006/relationships/slide" Target="/ppt/slides/slide26.xml"/><Relationship Id="R00d714def2254723" Type="http://schemas.openxmlformats.org/officeDocument/2006/relationships/slide" Target="/ppt/slides/slide2a.xml"/><Relationship Id="R60677dfa7d9d4a2f" Type="http://schemas.openxmlformats.org/officeDocument/2006/relationships/slideMaster" Target="/ppt/slideMasters/slideMaster2.xml"/><Relationship Id="Re5222e2d8c6140b1" Type="http://schemas.openxmlformats.org/officeDocument/2006/relationships/slide" Target="/ppt/slides/slide24.xml"/><Relationship Id="R73791a7b957b4d9e" Type="http://schemas.openxmlformats.org/officeDocument/2006/relationships/slide" Target="/ppt/slides/slide30.xml"/><Relationship Id="R6a428d295afc4cb1" Type="http://schemas.openxmlformats.org/officeDocument/2006/relationships/slide" Target="/ppt/slides/slide31.xml"/><Relationship Id="R1d7999d2f16a4519" Type="http://schemas.openxmlformats.org/officeDocument/2006/relationships/slide" Target="/ppt/slides/slide37.xml"/><Relationship Id="R64f68831859b47b7" Type="http://schemas.openxmlformats.org/officeDocument/2006/relationships/slide" Target="/ppt/slides/slide2b.xml"/><Relationship Id="R196e6a7a074f493d" Type="http://schemas.openxmlformats.org/officeDocument/2006/relationships/slide" Target="/ppt/slides/slide3b.xml"/><Relationship Id="Re85d477fb1694d88" Type="http://schemas.openxmlformats.org/officeDocument/2006/relationships/slide" Target="/ppt/slides/slide27.xml"/><Relationship Id="Rdf0b5742feea46c1" Type="http://schemas.openxmlformats.org/officeDocument/2006/relationships/slide" Target="/ppt/slides/slide3c.xml"/><Relationship Id="rId8" Type="http://schemas.openxmlformats.org/officeDocument/2006/relationships/customXml" Target="../customXml/item3.xml"/><Relationship Id="R9b1eae2f9acd4886" Type="http://schemas.openxmlformats.org/officeDocument/2006/relationships/slide" Target="/ppt/slides/slide28.xml"/></Relationships>
</file>

<file path=ppt/slideLayouts/_rels/slideLayout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 Type="http://schemas.openxmlformats.org/officeDocument/2006/relationships/slideMaster" Target="../slideMasters/slideMaster1.xml"/>
</Relationships>
</file>

<file path=ppt/slideLayouts/_rels/slideLayout2.xml.rels>&#65279;<?xml version="1.0" encoding="utf-8"?><Relationships xmlns="http://schemas.openxmlformats.org/package/2006/relationships"><Relationship Type="http://schemas.openxmlformats.org/officeDocument/2006/relationships/image" Target="/ppt/media/image.bin" Id="R484b08dbdfd3459d" /><Relationship Type="http://schemas.openxmlformats.org/officeDocument/2006/relationships/image" Target="/ppt/media/image2.bin" Id="Re9e0a4a0fbdd42f0" /><Relationship Type="http://schemas.openxmlformats.org/officeDocument/2006/relationships/slideMaster" Target="/ppt/slideMasters/slideMaster2.xml" Id="Rf34f70e167554587" /></Relationships>
</file>

<file path=ppt/slideLayouts/_rels/slideLayout3.xml.rels>&#65279;<?xml version="1.0" encoding="utf-8"?><Relationships xmlns="http://schemas.openxmlformats.org/package/2006/relationships"><Relationship Type="http://schemas.openxmlformats.org/officeDocument/2006/relationships/image" Target="/ppt/media/image3.bin" Id="R33661171dd3c45fd" /><Relationship Type="http://schemas.openxmlformats.org/officeDocument/2006/relationships/image" Target="/ppt/media/image4.bin" Id="R335b89a336914e74" /><Relationship Type="http://schemas.openxmlformats.org/officeDocument/2006/relationships/slideMaster" Target="/ppt/slideMasters/slideMaster2.xml" Id="R42f6f0fe7d374999" /></Relationships>
</file>

<file path=ppt/slideLayouts/_rels/slideLayout4.xml.rels>&#65279;<?xml version="1.0" encoding="utf-8"?><Relationships xmlns="http://schemas.openxmlformats.org/package/2006/relationships"><Relationship Type="http://schemas.openxmlformats.org/officeDocument/2006/relationships/image" Target="/ppt/media/image5.bin" Id="Ra54e0a83e1944e3e" /><Relationship Type="http://schemas.openxmlformats.org/officeDocument/2006/relationships/image" Target="/ppt/media/image2.bin" Id="R4ada4bf1240a405a" /><Relationship Type="http://schemas.openxmlformats.org/officeDocument/2006/relationships/slideMaster" Target="/ppt/slideMasters/slideMaster2.xml" Id="R506e801fae15452c" /></Relationships>
</file>

<file path=ppt/slideLayouts/_rels/slideLayout5.xml.rels>&#65279;<?xml version="1.0" encoding="utf-8"?><Relationships xmlns="http://schemas.openxmlformats.org/package/2006/relationships"><Relationship Type="http://schemas.openxmlformats.org/officeDocument/2006/relationships/image" Target="/ppt/media/image6.bin" Id="R2baeb9e9c9474580" /><Relationship Type="http://schemas.openxmlformats.org/officeDocument/2006/relationships/image" Target="/ppt/media/image2.bin" Id="Rb2f49ac7c48945d6" /><Relationship Type="http://schemas.openxmlformats.org/officeDocument/2006/relationships/slideMaster" Target="/ppt/slideMasters/slideMaster2.xml" Id="R0965974c18fb4c70" /></Relationships>
</file>

<file path=ppt/slideLayouts/_rels/slideLayout6.xml.rels>&#65279;<?xml version="1.0" encoding="utf-8"?><Relationships xmlns="http://schemas.openxmlformats.org/package/2006/relationships"><Relationship Type="http://schemas.openxmlformats.org/officeDocument/2006/relationships/image" Target="/ppt/media/image7.bin" Id="R779ce51a0a394a9c" /><Relationship Type="http://schemas.openxmlformats.org/officeDocument/2006/relationships/image" Target="/ppt/media/image4.bin" Id="R1bea3e1098224e43" /><Relationship Type="http://schemas.openxmlformats.org/officeDocument/2006/relationships/slideMaster" Target="/ppt/slideMasters/slideMaster2.xml" Id="R2ed35c0e01d64652" /></Relationships>
</file>

<file path=ppt/slideLayouts/_rels/slideLayout7.xml.rels>&#65279;<?xml version="1.0" encoding="utf-8"?><Relationships xmlns="http://schemas.openxmlformats.org/package/2006/relationships"><Relationship Type="http://schemas.openxmlformats.org/officeDocument/2006/relationships/image" Target="/ppt/media/image8.bin" Id="R569258d2d0ba4b45" /><Relationship Type="http://schemas.openxmlformats.org/officeDocument/2006/relationships/image" Target="/ppt/media/image4.bin" Id="R1fe85240e0bf4ca9" /><Relationship Type="http://schemas.openxmlformats.org/officeDocument/2006/relationships/slideMaster" Target="/ppt/slideMasters/slideMaster2.xml" Id="R25ad19e8fe254d88" /></Relationships>
</file>

<file path=ppt/slideLayouts/_rels/slideLayout8.xml.rels>&#65279;<?xml version="1.0" encoding="utf-8"?><Relationships xmlns="http://schemas.openxmlformats.org/package/2006/relationships"><Relationship Type="http://schemas.openxmlformats.org/officeDocument/2006/relationships/image" Target="/ppt/media/imagea.bin" Id="Ra6d07f7de77c4190" /><Relationship Type="http://schemas.openxmlformats.org/officeDocument/2006/relationships/image" Target="/ppt/media/imageb.bin" Id="R73016421e9d3436c" /><Relationship Type="http://schemas.openxmlformats.org/officeDocument/2006/relationships/slideMaster" Target="/ppt/slideMasters/slideMaster3.xml" Id="R89337b1f7f794739"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3.xml" Id="Rd84f68e4daf54a78" /></Relationships>
</file>

<file path=ppt/slideLayouts/_rels/slideLayouta.xml.rels>&#65279;<?xml version="1.0" encoding="utf-8"?><Relationships xmlns="http://schemas.openxmlformats.org/package/2006/relationships"><Relationship Type="http://schemas.openxmlformats.org/officeDocument/2006/relationships/slideMaster" Target="/ppt/slideMasters/slideMaster3.xml" Id="Rb8b64935e8634341" /></Relationships>
</file>

<file path=ppt/slideLayouts/_rels/slideLayoutb.xml.rels>&#65279;<?xml version="1.0" encoding="utf-8"?><Relationships xmlns="http://schemas.openxmlformats.org/package/2006/relationships"><Relationship Type="http://schemas.openxmlformats.org/officeDocument/2006/relationships/slideMaster" Target="/ppt/slideMasters/slideMaster3.xml" Id="Rc32a10269bf1455d" /></Relationships>
</file>

<file path=ppt/slideLayouts/_rels/slideLayoutc.xml.rels>&#65279;<?xml version="1.0" encoding="utf-8"?><Relationships xmlns="http://schemas.openxmlformats.org/package/2006/relationships"><Relationship Type="http://schemas.openxmlformats.org/officeDocument/2006/relationships/slideMaster" Target="/ppt/slideMasters/slideMaster3.xml" Id="R3ead96bee3ce49ca" /></Relationships>
</file>

<file path=ppt/slideLayouts/_rels/slideLayoutd.xml.rels>&#65279;<?xml version="1.0" encoding="utf-8"?><Relationships xmlns="http://schemas.openxmlformats.org/package/2006/relationships"><Relationship Type="http://schemas.openxmlformats.org/officeDocument/2006/relationships/slideMaster" Target="/ppt/slideMasters/slideMaster3.xml" Id="R33155eef442d41bf" /></Relationships>
</file>

<file path=ppt/slideLayouts/_rels/slideLayoute.xml.rels>&#65279;<?xml version="1.0" encoding="utf-8"?><Relationships xmlns="http://schemas.openxmlformats.org/package/2006/relationships"><Relationship Type="http://schemas.openxmlformats.org/officeDocument/2006/relationships/slideMaster" Target="/ppt/slideMasters/slideMaster3.xml" Id="Rdcccd04baf9344a3" /></Relationships>
</file>

<file path=ppt/slideLayouts/_rels/slideLayoutf.xml.rels>&#65279;<?xml version="1.0" encoding="utf-8"?><Relationships xmlns="http://schemas.openxmlformats.org/package/2006/relationships"><Relationship Type="http://schemas.openxmlformats.org/officeDocument/2006/relationships/slideMaster" Target="/ppt/slideMasters/slideMaster3.xml" Id="R0c274f85bfca44b5" /></Relationships>
</file>

<file path=ppt/slideLayouts/slideLayout1.xml><?xml version="1.0" encoding="utf-8"?>
<p:sldLayout xmlns:a="http://schemas.openxmlformats.org/drawingml/2006/main" xmlns:adp="http://whatever" xmlns:p="http://schemas.openxmlformats.org/presentationml/2006/main" xmlns:r="http://schemas.openxmlformats.org/officeDocument/2006/relationships" xmlns:xs="http://www.w3.org/2001/XMLSchema" type="title" preserve="1">
  <p:cSld name="Empty slide">
    <p:spTree>
      <p:nvGrpSpPr>
        <p:cNvPr id="1" name=""/>
        <p:cNvGrpSpPr/>
        <p:nvPr/>
      </p:nvGrpSpPr>
      <p:grpSpPr/>
    </p:spTree>
  </p:cSl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3. Titelsida">
    <p:bg>
      <p:bgPr>
        <a:blipFill dpi="0" rotWithShape="1">
          <a:blip r:embed="R484b08dbdfd3459d">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6666A17E-BDCE-441B-832B-2A40CDBD0E75}"/>
              </a:ext>
            </a:extLst>
          </p:cNvPr>
          <p:cNvPicPr>
            <a:picLocks noChangeAspect="1"/>
          </p:cNvPicPr>
          <p:nvPr/>
        </p:nvPicPr>
        <p:blipFill>
          <a:blip r:embed="Re9e0a4a0fbdd42f0">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9E58D5BE-0198-4D70-BB5D-F843C50E34AD}"/>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7" name="Platshållare för text 13">
            <a:extLst>
              <a:ext uri="{FF2B5EF4-FFF2-40B4-BE49-F238E27FC236}">
                <a16:creationId xmlns:a16="http://schemas.microsoft.com/office/drawing/2014/main" id="{A27858B4-6A2B-4111-A3B5-C9450DCE43D6}"/>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6" name="Platshållare för text 13">
            <a:extLst>
              <a:ext uri="{FF2B5EF4-FFF2-40B4-BE49-F238E27FC236}">
                <a16:creationId xmlns:a16="http://schemas.microsoft.com/office/drawing/2014/main" id="{FD386981-4AD4-44A0-8231-AAABE3E0B6BD}"/>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8" name="Platshållare för text 13">
            <a:extLst>
              <a:ext uri="{FF2B5EF4-FFF2-40B4-BE49-F238E27FC236}">
                <a16:creationId xmlns:a16="http://schemas.microsoft.com/office/drawing/2014/main" id="{96D2EA9F-D1E1-4531-B6C0-FF730FCF507B}"/>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4344001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Titelsida">
    <p:bg>
      <p:bgPr>
        <a:blipFill dpi="0" rotWithShape="1">
          <a:blip r:embed="R33661171dd3c45fd">
            <a:lum/>
          </a:blip>
          <a:srcRect/>
          <a:stretch>
            <a:fillRect/>
          </a:stretch>
        </a:blipFill>
        <a:effectLst/>
      </p:bgPr>
    </p:bg>
    <p:spTree>
      <p:nvGrpSpPr>
        <p:cNvPr id="1" name=""/>
        <p:cNvGrpSpPr/>
        <p:nvPr/>
      </p:nvGrpSpPr>
      <p:grpSpPr>
        <a:xfrm>
          <a:off x="0" y="0"/>
          <a:ext cx="0" cy="0"/>
          <a:chOff x="0" y="0"/>
          <a:chExt cx="0" cy="0"/>
        </a:xfrm>
      </p:grpSpPr>
      <p:pic>
        <p:nvPicPr>
          <p:cNvPr id="7" name="Bildobjekt 6">
            <a:extLst>
              <a:ext uri="{FF2B5EF4-FFF2-40B4-BE49-F238E27FC236}">
                <a16:creationId xmlns:a16="http://schemas.microsoft.com/office/drawing/2014/main" id="{A102FB4E-97C7-4F23-962F-81A34F2EFF28}"/>
              </a:ext>
            </a:extLst>
          </p:cNvPr>
          <p:cNvPicPr>
            <a:picLocks noChangeAspect="1"/>
          </p:cNvPicPr>
          <p:nvPr/>
        </p:nvPicPr>
        <p:blipFill>
          <a:blip r:embed="R335b89a336914e74">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1E748B86-CD07-476D-B6F9-78E3FE24EAEB}"/>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77AC53AC-AF91-4935-9146-85A7B6712325}"/>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9E8118E-19C4-440E-BD89-5B53EF8C3444}"/>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6B27E772-16A3-47F9-85C4-24F86A146624}"/>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41002828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Titelsida">
    <p:bg>
      <p:bgPr>
        <a:blipFill dpi="0" rotWithShape="1">
          <a:blip r:embed="Ra54e0a83e1944e3e">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87DDBB4F-493A-4B0A-9E37-D9CF21D42628}"/>
              </a:ext>
            </a:extLst>
          </p:cNvPr>
          <p:cNvPicPr>
            <a:picLocks noChangeAspect="1"/>
          </p:cNvPicPr>
          <p:nvPr/>
        </p:nvPicPr>
        <p:blipFill>
          <a:blip r:embed="R4ada4bf1240a405a">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5" name="Rubrik 1">
            <a:extLst>
              <a:ext uri="{FF2B5EF4-FFF2-40B4-BE49-F238E27FC236}">
                <a16:creationId xmlns:a16="http://schemas.microsoft.com/office/drawing/2014/main" id="{C224A1E5-DA1C-4552-B7A9-BB74AE91790F}"/>
              </a:ext>
            </a:extLst>
          </p:cNvPr>
          <p:cNvSpPr>
            <a:spLocks noGrp="1"/>
          </p:cNvSpPr>
          <p:nvPr>
            <p:ph type="ctrTitle" hasCustomPrompt="1"/>
          </p:nvPr>
        </p:nvSpPr>
        <p:spPr>
          <a:xfrm>
            <a:off x="1833991" y="1526503"/>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6" name="Platshållare för text 13">
            <a:extLst>
              <a:ext uri="{FF2B5EF4-FFF2-40B4-BE49-F238E27FC236}">
                <a16:creationId xmlns:a16="http://schemas.microsoft.com/office/drawing/2014/main" id="{C0B25248-4809-41CC-AB03-8FBF865D54CC}"/>
              </a:ext>
            </a:extLst>
          </p:cNvPr>
          <p:cNvSpPr>
            <a:spLocks noGrp="1"/>
          </p:cNvSpPr>
          <p:nvPr>
            <p:ph type="body" sz="quarter" idx="11" hasCustomPrompt="1"/>
          </p:nvPr>
        </p:nvSpPr>
        <p:spPr>
          <a:xfrm>
            <a:off x="1847171" y="2866577"/>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7" name="Platshållare för text 13">
            <a:extLst>
              <a:ext uri="{FF2B5EF4-FFF2-40B4-BE49-F238E27FC236}">
                <a16:creationId xmlns:a16="http://schemas.microsoft.com/office/drawing/2014/main" id="{DE2FDF67-7508-4031-A872-A2636F7514EE}"/>
              </a:ext>
            </a:extLst>
          </p:cNvPr>
          <p:cNvSpPr>
            <a:spLocks noGrp="1"/>
          </p:cNvSpPr>
          <p:nvPr>
            <p:ph type="body" sz="quarter" idx="12" hasCustomPrompt="1"/>
          </p:nvPr>
        </p:nvSpPr>
        <p:spPr>
          <a:xfrm>
            <a:off x="1847171" y="3498836"/>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9" name="Platshållare för text 13">
            <a:extLst>
              <a:ext uri="{FF2B5EF4-FFF2-40B4-BE49-F238E27FC236}">
                <a16:creationId xmlns:a16="http://schemas.microsoft.com/office/drawing/2014/main" id="{E5E8FB10-97D3-4074-A2D1-B70E8DA5956F}"/>
              </a:ext>
            </a:extLst>
          </p:cNvPr>
          <p:cNvSpPr>
            <a:spLocks noGrp="1"/>
          </p:cNvSpPr>
          <p:nvPr>
            <p:ph type="body" sz="quarter" idx="13" hasCustomPrompt="1"/>
          </p:nvPr>
        </p:nvSpPr>
        <p:spPr>
          <a:xfrm>
            <a:off x="1833991" y="3841740"/>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342342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 Titelsida">
    <p:bg>
      <p:bgPr>
        <a:blipFill dpi="0" rotWithShape="1">
          <a:blip r:embed="R2baeb9e9c9474580">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CBFF3CC9-04C9-4607-8E42-9CB5AE184892}"/>
              </a:ext>
            </a:extLst>
          </p:cNvPr>
          <p:cNvPicPr>
            <a:picLocks noChangeAspect="1"/>
          </p:cNvPicPr>
          <p:nvPr/>
        </p:nvPicPr>
        <p:blipFill>
          <a:blip r:embed="Rb2f49ac7c48945d6">
            <a:extLst>
              <a:ext uri="{28A0092B-C50C-407E-A947-70E740481C1C}">
                <a14:useLocalDpi xmlns:a14="http://schemas.microsoft.com/office/drawing/2010/main" val="0"/>
              </a:ext>
            </a:extLst>
          </a:blip>
          <a:stretch>
            <a:fillRect/>
          </a:stretch>
        </p:blipFill>
        <p:spPr>
          <a:xfrm>
            <a:off x="7600332" y="-43209"/>
            <a:ext cx="1324385" cy="937452"/>
          </a:xfrm>
          <a:prstGeom prst="rect">
            <a:avLst/>
          </a:prstGeom>
        </p:spPr>
      </p:pic>
      <p:sp>
        <p:nvSpPr>
          <p:cNvPr id="6" name="Rubrik 1">
            <a:extLst>
              <a:ext uri="{FF2B5EF4-FFF2-40B4-BE49-F238E27FC236}">
                <a16:creationId xmlns:a16="http://schemas.microsoft.com/office/drawing/2014/main" id="{24A6E2CB-31D0-4959-91F9-9DCC93EACFEF}"/>
              </a:ext>
            </a:extLst>
          </p:cNvPr>
          <p:cNvSpPr>
            <a:spLocks noGrp="1"/>
          </p:cNvSpPr>
          <p:nvPr>
            <p:ph type="ctrTitle" hasCustomPrompt="1"/>
          </p:nvPr>
        </p:nvSpPr>
        <p:spPr>
          <a:xfrm>
            <a:off x="1833991" y="1371646"/>
            <a:ext cx="6055604" cy="1340078"/>
          </a:xfrm>
          <a:prstGeom prst="rect">
            <a:avLst/>
          </a:prstGeom>
        </p:spPr>
        <p:txBody>
          <a:bodyPr anchor="t"/>
          <a:lstStyle>
            <a:lvl1pPr algn="l">
              <a:defRPr sz="4500">
                <a:solidFill>
                  <a:schemeClr val="tx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845BD7D6-6EB8-4101-910E-E25E036C3365}"/>
              </a:ext>
            </a:extLst>
          </p:cNvPr>
          <p:cNvSpPr>
            <a:spLocks noGrp="1"/>
          </p:cNvSpPr>
          <p:nvPr>
            <p:ph type="body" sz="quarter" idx="11" hasCustomPrompt="1"/>
          </p:nvPr>
        </p:nvSpPr>
        <p:spPr>
          <a:xfrm>
            <a:off x="1847171" y="2711722"/>
            <a:ext cx="6055604" cy="385443"/>
          </a:xfrm>
          <a:prstGeom prst="rect">
            <a:avLst/>
          </a:prstGeom>
        </p:spPr>
        <p:txBody>
          <a:bodyPr/>
          <a:lstStyle>
            <a:lvl1pPr marL="0" indent="0">
              <a:buNone/>
              <a:defRPr sz="1800">
                <a:solidFill>
                  <a:schemeClr val="tx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2C7CBE52-3C79-41F8-B0B5-5A3FF4F6E486}"/>
              </a:ext>
            </a:extLst>
          </p:cNvPr>
          <p:cNvSpPr>
            <a:spLocks noGrp="1"/>
          </p:cNvSpPr>
          <p:nvPr>
            <p:ph type="body" sz="quarter" idx="12" hasCustomPrompt="1"/>
          </p:nvPr>
        </p:nvSpPr>
        <p:spPr>
          <a:xfrm>
            <a:off x="1847171" y="3343981"/>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6F65FAA-FAAD-4E22-B34D-1FC05436EA9F}"/>
              </a:ext>
            </a:extLst>
          </p:cNvPr>
          <p:cNvSpPr>
            <a:spLocks noGrp="1"/>
          </p:cNvSpPr>
          <p:nvPr>
            <p:ph type="body" sz="quarter" idx="13" hasCustomPrompt="1"/>
          </p:nvPr>
        </p:nvSpPr>
        <p:spPr>
          <a:xfrm>
            <a:off x="1833991" y="3686883"/>
            <a:ext cx="6055604" cy="306249"/>
          </a:xfrm>
          <a:prstGeom prst="rect">
            <a:avLst/>
          </a:prstGeom>
        </p:spPr>
        <p:txBody>
          <a:bodyPr/>
          <a:lstStyle>
            <a:lvl1pPr marL="0" indent="0">
              <a:spcBef>
                <a:spcPts val="450"/>
              </a:spcBef>
              <a:buNone/>
              <a:defRPr sz="1350">
                <a:solidFill>
                  <a:schemeClr val="tx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376529379"/>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Titelsida">
    <p:bg>
      <p:bgPr>
        <a:blipFill dpi="0" rotWithShape="1">
          <a:blip r:embed="R779ce51a0a394a9c">
            <a:lum/>
          </a:blip>
          <a:srcRect/>
          <a:stretch>
            <a:fillRect/>
          </a:stretch>
        </a:blipFill>
        <a:effectLst/>
      </p:bgPr>
    </p:bg>
    <p:spTree>
      <p:nvGrpSpPr>
        <p:cNvPr id="1" name=""/>
        <p:cNvGrpSpPr/>
        <p:nvPr/>
      </p:nvGrpSpPr>
      <p:grpSpPr>
        <a:xfrm>
          <a:off x="0" y="0"/>
          <a:ext cx="0" cy="0"/>
          <a:chOff x="0" y="0"/>
          <a:chExt cx="0" cy="0"/>
        </a:xfrm>
      </p:grpSpPr>
      <p:pic>
        <p:nvPicPr>
          <p:cNvPr id="4" name="Bildobjekt 3">
            <a:extLst>
              <a:ext uri="{FF2B5EF4-FFF2-40B4-BE49-F238E27FC236}">
                <a16:creationId xmlns:a16="http://schemas.microsoft.com/office/drawing/2014/main" id="{764912F1-94EF-4A4B-9A1F-1B082AFE6442}"/>
              </a:ext>
            </a:extLst>
          </p:cNvPr>
          <p:cNvPicPr>
            <a:picLocks noChangeAspect="1"/>
          </p:cNvPicPr>
          <p:nvPr/>
        </p:nvPicPr>
        <p:blipFill>
          <a:blip r:embed="R1bea3e1098224e43">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7" name="Rubrik 1">
            <a:extLst>
              <a:ext uri="{FF2B5EF4-FFF2-40B4-BE49-F238E27FC236}">
                <a16:creationId xmlns:a16="http://schemas.microsoft.com/office/drawing/2014/main" id="{1B507E48-30D7-478A-A6F8-543BB3EF8B2D}"/>
              </a:ext>
            </a:extLst>
          </p:cNvPr>
          <p:cNvSpPr>
            <a:spLocks noGrp="1"/>
          </p:cNvSpPr>
          <p:nvPr>
            <p:ph type="ctrTitle" hasCustomPrompt="1"/>
          </p:nvPr>
        </p:nvSpPr>
        <p:spPr>
          <a:xfrm>
            <a:off x="1867172" y="995560"/>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8" name="Platshållare för text 13">
            <a:extLst>
              <a:ext uri="{FF2B5EF4-FFF2-40B4-BE49-F238E27FC236}">
                <a16:creationId xmlns:a16="http://schemas.microsoft.com/office/drawing/2014/main" id="{E6E99FE6-9EB0-444C-A7A8-C069F9575F4A}"/>
              </a:ext>
            </a:extLst>
          </p:cNvPr>
          <p:cNvSpPr>
            <a:spLocks noGrp="1"/>
          </p:cNvSpPr>
          <p:nvPr>
            <p:ph type="body" sz="quarter" idx="11" hasCustomPrompt="1"/>
          </p:nvPr>
        </p:nvSpPr>
        <p:spPr>
          <a:xfrm>
            <a:off x="1880356" y="2335636"/>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9" name="Platshållare för text 13">
            <a:extLst>
              <a:ext uri="{FF2B5EF4-FFF2-40B4-BE49-F238E27FC236}">
                <a16:creationId xmlns:a16="http://schemas.microsoft.com/office/drawing/2014/main" id="{DEEB99D0-CE4C-4A24-B7AC-17899A2292E1}"/>
              </a:ext>
            </a:extLst>
          </p:cNvPr>
          <p:cNvSpPr>
            <a:spLocks noGrp="1"/>
          </p:cNvSpPr>
          <p:nvPr>
            <p:ph type="body" sz="quarter" idx="12" hasCustomPrompt="1"/>
          </p:nvPr>
        </p:nvSpPr>
        <p:spPr>
          <a:xfrm>
            <a:off x="1880356" y="29678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0" name="Platshållare för text 13">
            <a:extLst>
              <a:ext uri="{FF2B5EF4-FFF2-40B4-BE49-F238E27FC236}">
                <a16:creationId xmlns:a16="http://schemas.microsoft.com/office/drawing/2014/main" id="{2D0FBD23-81C5-423A-9A46-9C071487BB96}"/>
              </a:ext>
            </a:extLst>
          </p:cNvPr>
          <p:cNvSpPr>
            <a:spLocks noGrp="1"/>
          </p:cNvSpPr>
          <p:nvPr>
            <p:ph type="body" sz="quarter" idx="13" hasCustomPrompt="1"/>
          </p:nvPr>
        </p:nvSpPr>
        <p:spPr>
          <a:xfrm>
            <a:off x="1867172" y="3310796"/>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2734975873"/>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 Titelsida">
    <p:bg>
      <p:bgPr>
        <a:blipFill dpi="0" rotWithShape="1">
          <a:blip r:embed="R569258d2d0ba4b45">
            <a:lum/>
          </a:blip>
          <a:srcRect/>
          <a:stretch>
            <a:fillRect/>
          </a:stretch>
        </a:blipFill>
        <a:effectLst/>
      </p:bgPr>
    </p:bg>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5F31445-BF6F-451F-8BE2-B5D15CD06140}"/>
              </a:ext>
            </a:extLst>
          </p:cNvPr>
          <p:cNvPicPr>
            <a:picLocks noChangeAspect="1"/>
          </p:cNvPicPr>
          <p:nvPr/>
        </p:nvPicPr>
        <p:blipFill>
          <a:blip r:embed="R1fe85240e0bf4ca9">
            <a:extLst>
              <a:ext uri="{28A0092B-C50C-407E-A947-70E740481C1C}">
                <a14:useLocalDpi xmlns:a14="http://schemas.microsoft.com/office/drawing/2010/main" val="0"/>
              </a:ext>
            </a:extLst>
          </a:blip>
          <a:stretch>
            <a:fillRect/>
          </a:stretch>
        </p:blipFill>
        <p:spPr>
          <a:xfrm>
            <a:off x="7580589" y="-63945"/>
            <a:ext cx="1396336" cy="988380"/>
          </a:xfrm>
          <a:prstGeom prst="rect">
            <a:avLst/>
          </a:prstGeom>
        </p:spPr>
      </p:pic>
      <p:sp>
        <p:nvSpPr>
          <p:cNvPr id="5" name="Rubrik 1">
            <a:extLst>
              <a:ext uri="{FF2B5EF4-FFF2-40B4-BE49-F238E27FC236}">
                <a16:creationId xmlns:a16="http://schemas.microsoft.com/office/drawing/2014/main" id="{360EEB5C-5B3C-4E87-A767-0A4552A20E1E}"/>
              </a:ext>
            </a:extLst>
          </p:cNvPr>
          <p:cNvSpPr>
            <a:spLocks noGrp="1"/>
          </p:cNvSpPr>
          <p:nvPr>
            <p:ph type="ctrTitle" hasCustomPrompt="1"/>
          </p:nvPr>
        </p:nvSpPr>
        <p:spPr>
          <a:xfrm>
            <a:off x="1955661" y="1006624"/>
            <a:ext cx="6055604" cy="1340078"/>
          </a:xfrm>
          <a:prstGeom prst="rect">
            <a:avLst/>
          </a:prstGeom>
        </p:spPr>
        <p:txBody>
          <a:bodyPr anchor="t"/>
          <a:lstStyle>
            <a:lvl1pPr algn="l">
              <a:defRPr sz="4500">
                <a:solidFill>
                  <a:schemeClr val="bg1"/>
                </a:solidFill>
                <a:latin typeface="Franklin Gothic Medium" panose="020B0603020102020204" pitchFamily="34" charset="0"/>
              </a:defRPr>
            </a:lvl1pPr>
          </a:lstStyle>
          <a:p>
            <a:r>
              <a:rPr lang="sv-SE" dirty="0"/>
              <a:t>Titel på presentationen på max två rader</a:t>
            </a:r>
          </a:p>
        </p:txBody>
      </p:sp>
      <p:sp>
        <p:nvSpPr>
          <p:cNvPr id="9" name="Platshållare för text 13">
            <a:extLst>
              <a:ext uri="{FF2B5EF4-FFF2-40B4-BE49-F238E27FC236}">
                <a16:creationId xmlns:a16="http://schemas.microsoft.com/office/drawing/2014/main" id="{DADBD2F1-357A-49B5-AABD-693430EC5F57}"/>
              </a:ext>
            </a:extLst>
          </p:cNvPr>
          <p:cNvSpPr>
            <a:spLocks noGrp="1"/>
          </p:cNvSpPr>
          <p:nvPr>
            <p:ph type="body" sz="quarter" idx="11" hasCustomPrompt="1"/>
          </p:nvPr>
        </p:nvSpPr>
        <p:spPr>
          <a:xfrm>
            <a:off x="1968843" y="2346699"/>
            <a:ext cx="6055604" cy="385443"/>
          </a:xfrm>
          <a:prstGeom prst="rect">
            <a:avLst/>
          </a:prstGeom>
        </p:spPr>
        <p:txBody>
          <a:bodyPr/>
          <a:lstStyle>
            <a:lvl1pPr marL="0" indent="0">
              <a:buNone/>
              <a:defRPr sz="1800">
                <a:solidFill>
                  <a:schemeClr val="bg1"/>
                </a:solidFill>
                <a:latin typeface="Franklin Gothic Medium" panose="020B0603020102020204" pitchFamily="34"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Underrubrik på max en rad kan finnas här</a:t>
            </a:r>
          </a:p>
        </p:txBody>
      </p:sp>
      <p:sp>
        <p:nvSpPr>
          <p:cNvPr id="10" name="Platshållare för text 13">
            <a:extLst>
              <a:ext uri="{FF2B5EF4-FFF2-40B4-BE49-F238E27FC236}">
                <a16:creationId xmlns:a16="http://schemas.microsoft.com/office/drawing/2014/main" id="{7C5B455F-EAC2-410C-BE06-49A43AD547B5}"/>
              </a:ext>
            </a:extLst>
          </p:cNvPr>
          <p:cNvSpPr>
            <a:spLocks noGrp="1"/>
          </p:cNvSpPr>
          <p:nvPr>
            <p:ph type="body" sz="quarter" idx="12" hasCustomPrompt="1"/>
          </p:nvPr>
        </p:nvSpPr>
        <p:spPr>
          <a:xfrm>
            <a:off x="1968843" y="2978958"/>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Sammanhang och datum då presentationen visas</a:t>
            </a:r>
          </a:p>
        </p:txBody>
      </p:sp>
      <p:sp>
        <p:nvSpPr>
          <p:cNvPr id="11" name="Platshållare för text 13">
            <a:extLst>
              <a:ext uri="{FF2B5EF4-FFF2-40B4-BE49-F238E27FC236}">
                <a16:creationId xmlns:a16="http://schemas.microsoft.com/office/drawing/2014/main" id="{94D8AFA5-D0B9-4438-BB1E-50E895128DE6}"/>
              </a:ext>
            </a:extLst>
          </p:cNvPr>
          <p:cNvSpPr>
            <a:spLocks noGrp="1"/>
          </p:cNvSpPr>
          <p:nvPr>
            <p:ph type="body" sz="quarter" idx="13" hasCustomPrompt="1"/>
          </p:nvPr>
        </p:nvSpPr>
        <p:spPr>
          <a:xfrm>
            <a:off x="1955661" y="3321861"/>
            <a:ext cx="6055604" cy="306249"/>
          </a:xfrm>
          <a:prstGeom prst="rect">
            <a:avLst/>
          </a:prstGeom>
        </p:spPr>
        <p:txBody>
          <a:bodyPr/>
          <a:lstStyle>
            <a:lvl1pPr marL="0" indent="0">
              <a:spcBef>
                <a:spcPts val="450"/>
              </a:spcBef>
              <a:buNone/>
              <a:defRPr sz="1350">
                <a:solidFill>
                  <a:schemeClr val="bg1"/>
                </a:solidFill>
                <a:latin typeface="Consolas" panose="020B0609020204030204" pitchFamily="49" charset="0"/>
              </a:defRPr>
            </a:lvl1pPr>
            <a:lvl2pPr marL="342870" indent="0">
              <a:buNone/>
              <a:defRPr sz="1800">
                <a:solidFill>
                  <a:schemeClr val="bg1"/>
                </a:solidFill>
                <a:latin typeface="Franklin Gothic Medium" panose="020B0603020102020204" pitchFamily="34" charset="0"/>
              </a:defRPr>
            </a:lvl2pPr>
            <a:lvl3pPr marL="685741" indent="0">
              <a:buNone/>
              <a:defRPr sz="1800">
                <a:solidFill>
                  <a:schemeClr val="bg1"/>
                </a:solidFill>
                <a:latin typeface="Franklin Gothic Medium" panose="020B0603020102020204" pitchFamily="34" charset="0"/>
              </a:defRPr>
            </a:lvl3pPr>
            <a:lvl4pPr marL="1028611" indent="0">
              <a:buNone/>
              <a:defRPr sz="1800">
                <a:solidFill>
                  <a:schemeClr val="bg1"/>
                </a:solidFill>
                <a:latin typeface="Franklin Gothic Medium" panose="020B0603020102020204" pitchFamily="34" charset="0"/>
              </a:defRPr>
            </a:lvl4pPr>
            <a:lvl5pPr marL="1371483" indent="0">
              <a:buNone/>
              <a:defRPr sz="1800">
                <a:solidFill>
                  <a:schemeClr val="bg1"/>
                </a:solidFill>
                <a:latin typeface="Franklin Gothic Medium" panose="020B0603020102020204" pitchFamily="34" charset="0"/>
              </a:defRPr>
            </a:lvl5pPr>
          </a:lstStyle>
          <a:p>
            <a:pPr lvl="0"/>
            <a:r>
              <a:rPr lang="sv-SE" dirty="0"/>
              <a:t>Namn Efternamn, titel</a:t>
            </a:r>
          </a:p>
        </p:txBody>
      </p:sp>
    </p:spTree>
    <p:extLst>
      <p:ext uri="{BB962C8B-B14F-4D97-AF65-F5344CB8AC3E}">
        <p14:creationId xmlns:p14="http://schemas.microsoft.com/office/powerpoint/2010/main" val="195198509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Innehåll_text+karta">
    <p:spTree>
      <p:nvGrpSpPr>
        <p:cNvPr id="1" name=""/>
        <p:cNvGrpSpPr/>
        <p:nvPr/>
      </p:nvGrpSpPr>
      <p:grpSpPr>
        <a:xfrm>
          <a:off x="0" y="0"/>
          <a:ext cx="0" cy="0"/>
          <a:chOff x="0" y="0"/>
          <a:chExt cx="0" cy="0"/>
        </a:xfrm>
      </p:grpSpPr>
      <p:pic>
        <p:nvPicPr>
          <p:cNvPr id="5" name="Bild 4">
            <a:extLst>
              <a:ext uri="{FF2B5EF4-FFF2-40B4-BE49-F238E27FC236}">
                <a16:creationId xmlns:a16="http://schemas.microsoft.com/office/drawing/2014/main" id="{EA25CBA3-5B32-4563-AE38-1292502F65F0}"/>
              </a:ext>
            </a:extLst>
          </p:cNvPr>
          <p:cNvPicPr>
            <a:picLocks noChangeAspect="1"/>
          </p:cNvPicPr>
          <p:nvPr userDrawn="1"/>
        </p:nvPicPr>
        <p:blipFill>
          <a:blip r:embed="Ra6d07f7de77c4190">
            <a:extLst>
              <a:ext uri="{96DAC541-7B7A-43D3-8B79-37D633B846F1}">
                <asvg:svgBlip xmlns:asvg="http://schemas.microsoft.com/office/drawing/2016/SVG/main" r:embed="R73016421e9d3436c"/>
              </a:ext>
            </a:extLst>
          </a:blip>
          <a:stretch>
            <a:fillRect/>
          </a:stretch>
        </p:blipFill>
        <p:spPr>
          <a:xfrm>
            <a:off x="6009874" y="173204"/>
            <a:ext cx="2187918" cy="4026003"/>
          </a:xfrm>
          <a:prstGeom prst="rect">
            <a:avLst/>
          </a:prstGeom>
        </p:spPr>
      </p:pic>
      <p:sp>
        <p:nvSpPr>
          <p:cNvPr id="7" name="Rubrik 1">
            <a:extLst>
              <a:ext uri="{FF2B5EF4-FFF2-40B4-BE49-F238E27FC236}">
                <a16:creationId xmlns:a16="http://schemas.microsoft.com/office/drawing/2014/main" id="{A8490630-40A3-4AA0-A7D4-C16AED74B318}"/>
              </a:ext>
            </a:extLst>
          </p:cNvPr>
          <p:cNvSpPr>
            <a:spLocks noGrp="1"/>
          </p:cNvSpPr>
          <p:nvPr>
            <p:ph type="title" hasCustomPrompt="1"/>
          </p:nvPr>
        </p:nvSpPr>
        <p:spPr>
          <a:xfrm>
            <a:off x="559194" y="360935"/>
            <a:ext cx="4969413" cy="542585"/>
          </a:xfrm>
          <a:prstGeom prst="rect">
            <a:avLst/>
          </a:prstGeom>
        </p:spPr>
        <p:txBody>
          <a:bodyPr/>
          <a:lstStyle>
            <a:lvl1pPr>
              <a:lnSpc>
                <a:spcPct val="100000"/>
              </a:lnSpc>
              <a:defRPr/>
            </a:lvl1pPr>
          </a:lstStyle>
          <a:p>
            <a:r>
              <a:rPr lang="sv-SE" dirty="0"/>
              <a:t>Klicka här för att ändra rubrik</a:t>
            </a:r>
          </a:p>
        </p:txBody>
      </p:sp>
      <p:sp>
        <p:nvSpPr>
          <p:cNvPr id="8" name="Platshållare för text 5">
            <a:extLst>
              <a:ext uri="{FF2B5EF4-FFF2-40B4-BE49-F238E27FC236}">
                <a16:creationId xmlns:a16="http://schemas.microsoft.com/office/drawing/2014/main" id="{DCC0DA6B-8107-421B-A5FB-9BE4BE57F04F}"/>
              </a:ext>
            </a:extLst>
          </p:cNvPr>
          <p:cNvSpPr>
            <a:spLocks noGrp="1"/>
          </p:cNvSpPr>
          <p:nvPr>
            <p:ph type="body" sz="quarter" idx="13" hasCustomPrompt="1"/>
          </p:nvPr>
        </p:nvSpPr>
        <p:spPr>
          <a:xfrm>
            <a:off x="580297" y="1056212"/>
            <a:ext cx="4484077" cy="3142998"/>
          </a:xfrm>
          <a:prstGeom prst="rect">
            <a:avLst/>
          </a:prstGeom>
        </p:spPr>
        <p:txBody>
          <a:bodyPr/>
          <a:lstStyle>
            <a:lvl1pPr marL="0" indent="0">
              <a:lnSpc>
                <a:spcPct val="100000"/>
              </a:lnSpc>
              <a:spcBef>
                <a:spcPts val="0"/>
              </a:spcBef>
              <a:buFontTx/>
              <a:buNone/>
              <a:defRPr sz="1800"/>
            </a:lvl1pPr>
          </a:lstStyle>
          <a:p>
            <a:pPr lvl="0"/>
            <a:r>
              <a:rPr lang="sv-SE" dirty="0"/>
              <a:t>Här kan du lägga en text som hör till kartan. I powerpoint-mallen för statistik finns fler exempel på tillämpning av kartan.</a:t>
            </a:r>
          </a:p>
        </p:txBody>
      </p:sp>
    </p:spTree>
    <p:extLst>
      <p:ext uri="{BB962C8B-B14F-4D97-AF65-F5344CB8AC3E}">
        <p14:creationId xmlns:p14="http://schemas.microsoft.com/office/powerpoint/2010/main" val="2218688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Innehåll_text+bild">
    <p:spTree>
      <p:nvGrpSpPr>
        <p:cNvPr id="1" name=""/>
        <p:cNvGrpSpPr/>
        <p:nvPr/>
      </p:nvGrpSpPr>
      <p:grpSpPr>
        <a:xfrm>
          <a:off x="0" y="0"/>
          <a:ext cx="0" cy="0"/>
          <a:chOff x="0" y="0"/>
          <a:chExt cx="0" cy="0"/>
        </a:xfrm>
      </p:grpSpPr>
      <p:sp>
        <p:nvSpPr>
          <p:cNvPr id="13" name="Platshållare för innehåll 3">
            <a:extLst>
              <a:ext uri="{FF2B5EF4-FFF2-40B4-BE49-F238E27FC236}">
                <a16:creationId xmlns:a16="http://schemas.microsoft.com/office/drawing/2014/main" id="{863F7A15-03B2-4931-8982-FE4393FFEAC0}"/>
              </a:ext>
            </a:extLst>
          </p:cNvPr>
          <p:cNvSpPr>
            <a:spLocks noGrp="1" noChangeAspect="1"/>
          </p:cNvSpPr>
          <p:nvPr>
            <p:ph sz="half" idx="14" hasCustomPrompt="1"/>
          </p:nvPr>
        </p:nvSpPr>
        <p:spPr>
          <a:xfrm>
            <a:off x="4688101" y="1056215"/>
            <a:ext cx="3869900" cy="3150241"/>
          </a:xfrm>
          <a:prstGeom prst="rect">
            <a:avLst/>
          </a:prstGeom>
        </p:spPr>
        <p:txBody>
          <a:bodyPr/>
          <a:lstStyle>
            <a:lvl1pPr marL="0" indent="0">
              <a:buNone/>
              <a:defRPr sz="1800"/>
            </a:lvl1pPr>
          </a:lstStyle>
          <a:p>
            <a:pPr lvl="0"/>
            <a:r>
              <a:rPr lang="sv-SE" dirty="0"/>
              <a:t>Infoga bild, ikon, diagram eller tabell.</a:t>
            </a:r>
          </a:p>
        </p:txBody>
      </p:sp>
      <p:sp>
        <p:nvSpPr>
          <p:cNvPr id="22" name="Rubrik 1">
            <a:extLst>
              <a:ext uri="{FF2B5EF4-FFF2-40B4-BE49-F238E27FC236}">
                <a16:creationId xmlns:a16="http://schemas.microsoft.com/office/drawing/2014/main" id="{9522D363-D6AA-4F6C-B5D3-035F1442856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23" name="Platshållare för text 5">
            <a:extLst>
              <a:ext uri="{FF2B5EF4-FFF2-40B4-BE49-F238E27FC236}">
                <a16:creationId xmlns:a16="http://schemas.microsoft.com/office/drawing/2014/main" id="{C08A2DC0-BF60-4844-93AA-0E7280DBFF1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181149302"/>
      </p:ext>
    </p:extLst>
  </p:cSld>
  <p:clrMapOvr>
    <a:masterClrMapping/>
  </p:clrMapOvr>
</p:sldLayout>
</file>

<file path=ppt/slideLayouts/slideLayouta.xml><?xml version="1.0" encoding="utf-8"?>
<p:sldLayout xmlns:a="http://schemas.openxmlformats.org/drawingml/2006/main" xmlns:r="http://schemas.openxmlformats.org/officeDocument/2006/relationships" xmlns:p="http://schemas.openxmlformats.org/presentationml/2006/main" preserve="1" userDrawn="1">
  <p:cSld name="7. Innehåll_utfallande bild">
    <p:spTree>
      <p:nvGrpSpPr>
        <p:cNvPr id="1" name=""/>
        <p:cNvGrpSpPr/>
        <p:nvPr/>
      </p:nvGrpSpPr>
      <p:grpSpPr>
        <a:xfrm>
          <a:off x="0" y="0"/>
          <a:ext cx="0" cy="0"/>
          <a:chOff x="0" y="0"/>
          <a:chExt cx="0" cy="0"/>
        </a:xfrm>
      </p:grpSpPr>
      <p:sp>
        <p:nvSpPr>
          <p:cNvPr id="8" name="Platshållare för innehåll 3">
            <a:extLst>
              <a:ext uri="{FF2B5EF4-FFF2-40B4-BE49-F238E27FC236}">
                <a16:creationId xmlns:a16="http://schemas.microsoft.com/office/drawing/2014/main" id="{7486B90D-0041-4CCA-87FB-962962BA96EF}"/>
              </a:ext>
            </a:extLst>
          </p:cNvPr>
          <p:cNvSpPr>
            <a:spLocks noGrp="1" noChangeAspect="1"/>
          </p:cNvSpPr>
          <p:nvPr>
            <p:ph sz="half" idx="15" hasCustomPrompt="1"/>
          </p:nvPr>
        </p:nvSpPr>
        <p:spPr>
          <a:xfrm>
            <a:off x="0" y="0"/>
            <a:ext cx="9144000" cy="5143500"/>
          </a:xfrm>
          <a:prstGeom prst="rect">
            <a:avLst/>
          </a:prstGeom>
        </p:spPr>
        <p:txBody>
          <a:bodyPr/>
          <a:lstStyle>
            <a:lvl1pPr marL="0" indent="0">
              <a:buNone/>
              <a:defRPr sz="1800"/>
            </a:lvl1pPr>
          </a:lstStyle>
          <a:p>
            <a:pPr lvl="0"/>
            <a:r>
              <a:rPr lang="sv-SE" dirty="0"/>
              <a:t>Infoga utfallande bild</a:t>
            </a:r>
          </a:p>
        </p:txBody>
      </p:sp>
    </p:spTree>
    <p:extLst>
      <p:ext uri="{BB962C8B-B14F-4D97-AF65-F5344CB8AC3E}">
        <p14:creationId xmlns:p14="http://schemas.microsoft.com/office/powerpoint/2010/main" val="911196352"/>
      </p:ext>
    </p:extLst>
  </p:cSld>
  <p:clrMapOvr>
    <a:masterClrMapping/>
  </p:clrMapOvr>
</p:sldLayout>
</file>

<file path=ppt/slideLayouts/slideLayoutb.xml><?xml version="1.0" encoding="utf-8"?>
<p:sldLayout xmlns:a="http://schemas.openxmlformats.org/drawingml/2006/main" xmlns:r="http://schemas.openxmlformats.org/officeDocument/2006/relationships" xmlns:p="http://schemas.openxmlformats.org/presentationml/2006/main" preserve="1" userDrawn="1">
  <p:cSld name="2. Innehåll_text+punktlista">
    <p:spTree>
      <p:nvGrpSpPr>
        <p:cNvPr id="1" name=""/>
        <p:cNvGrpSpPr/>
        <p:nvPr/>
      </p:nvGrpSpPr>
      <p:grpSpPr>
        <a:xfrm>
          <a:off x="0" y="0"/>
          <a:ext cx="0" cy="0"/>
          <a:chOff x="0" y="0"/>
          <a:chExt cx="0" cy="0"/>
        </a:xfrm>
      </p:grpSpPr>
      <p:sp>
        <p:nvSpPr>
          <p:cNvPr id="5" name="Platshållare för text 5">
            <a:extLst>
              <a:ext uri="{FF2B5EF4-FFF2-40B4-BE49-F238E27FC236}">
                <a16:creationId xmlns:a16="http://schemas.microsoft.com/office/drawing/2014/main" id="{8F805CF2-DB2A-498B-B4B1-48B954161D1D}"/>
              </a:ext>
            </a:extLst>
          </p:cNvPr>
          <p:cNvSpPr>
            <a:spLocks noGrp="1"/>
          </p:cNvSpPr>
          <p:nvPr>
            <p:ph type="body" sz="quarter" idx="11" hasCustomPrompt="1"/>
          </p:nvPr>
        </p:nvSpPr>
        <p:spPr>
          <a:xfrm>
            <a:off x="4688103" y="1056212"/>
            <a:ext cx="3861000" cy="3142998"/>
          </a:xfrm>
          <a:prstGeom prst="rect">
            <a:avLst/>
          </a:prstGeom>
        </p:spPr>
        <p:txBody>
          <a:bodyPr/>
          <a:lstStyle>
            <a:lvl1pPr marL="257154" indent="-257154">
              <a:lnSpc>
                <a:spcPct val="100000"/>
              </a:lnSpc>
              <a:spcBef>
                <a:spcPts val="1350"/>
              </a:spcBef>
              <a:buFont typeface="Arial" panose="020B0604020202020204" pitchFamily="34" charset="0"/>
              <a:buChar char="•"/>
              <a:defRPr sz="1800"/>
            </a:lvl1pPr>
          </a:lstStyle>
          <a:p>
            <a:pPr lvl="0"/>
            <a:r>
              <a:rPr lang="sv-SE" dirty="0"/>
              <a:t>Punkt 1</a:t>
            </a:r>
          </a:p>
          <a:p>
            <a:pPr lvl="0"/>
            <a:r>
              <a:rPr lang="sv-SE" dirty="0"/>
              <a:t>Punkt 2</a:t>
            </a:r>
          </a:p>
          <a:p>
            <a:pPr lvl="0"/>
            <a:r>
              <a:rPr lang="sv-SE" dirty="0"/>
              <a:t>Punkt 3</a:t>
            </a:r>
            <a:br>
              <a:rPr lang="sv-SE" dirty="0"/>
            </a:br>
            <a:endParaRPr lang="sv-SE" dirty="0"/>
          </a:p>
        </p:txBody>
      </p:sp>
      <p:sp>
        <p:nvSpPr>
          <p:cNvPr id="8" name="Rubrik 1">
            <a:extLst>
              <a:ext uri="{FF2B5EF4-FFF2-40B4-BE49-F238E27FC236}">
                <a16:creationId xmlns:a16="http://schemas.microsoft.com/office/drawing/2014/main" id="{FD5F1693-C311-4B0B-960A-EAD989F31FC4}"/>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9" name="Platshållare för text 5">
            <a:extLst>
              <a:ext uri="{FF2B5EF4-FFF2-40B4-BE49-F238E27FC236}">
                <a16:creationId xmlns:a16="http://schemas.microsoft.com/office/drawing/2014/main" id="{1BB4876A-E1BE-4F52-8AF2-BB77DD61DD64}"/>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937486224"/>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c.xml><?xml version="1.0" encoding="utf-8"?>
<p:sldLayout xmlns:a="http://schemas.openxmlformats.org/drawingml/2006/main" xmlns:r="http://schemas.openxmlformats.org/officeDocument/2006/relationships" xmlns:p="http://schemas.openxmlformats.org/presentationml/2006/main" preserve="1" userDrawn="1">
  <p:cSld name="1. Innehåll_text+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0C72E34-C42D-4E80-99DF-AFE2C21E0FB8}"/>
              </a:ext>
            </a:extLst>
          </p:cNvPr>
          <p:cNvSpPr>
            <a:spLocks noGrp="1"/>
          </p:cNvSpPr>
          <p:nvPr>
            <p:ph type="title" hasCustomPrompt="1"/>
          </p:nvPr>
        </p:nvSpPr>
        <p:spPr>
          <a:xfrm>
            <a:off x="553972" y="360935"/>
            <a:ext cx="8047887" cy="542585"/>
          </a:xfrm>
          <a:prstGeom prst="rect">
            <a:avLst/>
          </a:prstGeom>
        </p:spPr>
        <p:txBody>
          <a:bodyPr/>
          <a:lstStyle>
            <a:lvl1pPr>
              <a:lnSpc>
                <a:spcPct val="100000"/>
              </a:lnSpc>
              <a:defRPr/>
            </a:lvl1pPr>
          </a:lstStyle>
          <a:p>
            <a:r>
              <a:rPr lang="sv-SE" dirty="0"/>
              <a:t>Klicka här för att ändra rubrik</a:t>
            </a:r>
          </a:p>
        </p:txBody>
      </p:sp>
      <p:sp>
        <p:nvSpPr>
          <p:cNvPr id="6" name="Platshållare för text 5">
            <a:extLst>
              <a:ext uri="{FF2B5EF4-FFF2-40B4-BE49-F238E27FC236}">
                <a16:creationId xmlns:a16="http://schemas.microsoft.com/office/drawing/2014/main" id="{344EEB1F-07BE-4F20-9DAB-5C8A3236C20E}"/>
              </a:ext>
            </a:extLst>
          </p:cNvPr>
          <p:cNvSpPr>
            <a:spLocks noGrp="1"/>
          </p:cNvSpPr>
          <p:nvPr>
            <p:ph type="body" sz="quarter" idx="11" hasCustomPrompt="1"/>
          </p:nvPr>
        </p:nvSpPr>
        <p:spPr>
          <a:xfrm>
            <a:off x="4688103" y="1056212"/>
            <a:ext cx="3861000" cy="3142998"/>
          </a:xfrm>
          <a:prstGeom prst="rect">
            <a:avLst/>
          </a:prstGeom>
        </p:spPr>
        <p:txBody>
          <a:bodyPr/>
          <a:lstStyle>
            <a:lvl1pPr marL="0" indent="0">
              <a:lnSpc>
                <a:spcPct val="100000"/>
              </a:lnSpc>
              <a:spcBef>
                <a:spcPts val="1350"/>
              </a:spcBef>
              <a:buFont typeface="Arial" panose="020B0604020202020204" pitchFamily="34" charset="0"/>
              <a:buNone/>
              <a:defRPr sz="1800"/>
            </a:lvl1pPr>
          </a:lstStyle>
          <a:p>
            <a:pPr lvl="0"/>
            <a:r>
              <a:rPr lang="sv-SE" dirty="0"/>
              <a:t>Dela alltid upp texten i två spalter eftersom det blir svårläst med för långa rader.</a:t>
            </a:r>
          </a:p>
          <a:p>
            <a:pPr lvl="0"/>
            <a:endParaRPr lang="sv-SE" dirty="0"/>
          </a:p>
        </p:txBody>
      </p:sp>
      <p:sp>
        <p:nvSpPr>
          <p:cNvPr id="8" name="Platshållare för text 5">
            <a:extLst>
              <a:ext uri="{FF2B5EF4-FFF2-40B4-BE49-F238E27FC236}">
                <a16:creationId xmlns:a16="http://schemas.microsoft.com/office/drawing/2014/main" id="{D1656D18-9EC3-4299-AB22-9DCE2592945E}"/>
              </a:ext>
            </a:extLst>
          </p:cNvPr>
          <p:cNvSpPr>
            <a:spLocks noGrp="1"/>
          </p:cNvSpPr>
          <p:nvPr>
            <p:ph type="body" sz="quarter" idx="13" hasCustomPrompt="1"/>
          </p:nvPr>
        </p:nvSpPr>
        <p:spPr>
          <a:xfrm>
            <a:off x="561329" y="1056212"/>
            <a:ext cx="3861000" cy="3142998"/>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2688999878"/>
      </p:ext>
    </p:extLst>
  </p:cSld>
  <p:clrMapOvr>
    <a:masterClrMapping/>
  </p:clrMapOvr>
  <p:extLst>
    <p:ext uri="{DCECCB84-F9BA-43D5-87BE-67443E8EF086}">
      <p15:sldGuideLst xmlns:p15="http://schemas.microsoft.com/office/powerpoint/2012/main">
        <p15:guide id="1" orient="horz" pos="719" userDrawn="1">
          <p15:clr>
            <a:srgbClr val="FBAE40"/>
          </p15:clr>
        </p15:guide>
        <p15:guide id="2" pos="346" userDrawn="1">
          <p15:clr>
            <a:srgbClr val="FBAE40"/>
          </p15:clr>
        </p15:guide>
      </p15:sldGuideLst>
    </p:ext>
  </p:extLst>
</p:sldLayout>
</file>

<file path=ppt/slideLayouts/slideLayoutd.xml><?xml version="1.0" encoding="utf-8"?>
<p:sldLayout xmlns:a="http://schemas.openxmlformats.org/drawingml/2006/main" xmlns:r="http://schemas.openxmlformats.org/officeDocument/2006/relationships" xmlns:p="http://schemas.openxmlformats.org/presentationml/2006/main" preserve="1" userDrawn="1">
  <p:cSld name="6. Innehåll_rubrik+bild">
    <p:spTree>
      <p:nvGrpSpPr>
        <p:cNvPr id="1" name=""/>
        <p:cNvGrpSpPr/>
        <p:nvPr/>
      </p:nvGrpSpPr>
      <p:grpSpPr>
        <a:xfrm>
          <a:off x="0" y="0"/>
          <a:ext cx="0" cy="0"/>
          <a:chOff x="0" y="0"/>
          <a:chExt cx="0" cy="0"/>
        </a:xfrm>
      </p:grpSpPr>
      <p:sp>
        <p:nvSpPr>
          <p:cNvPr id="10" name="Rubrik 1">
            <a:extLst>
              <a:ext uri="{FF2B5EF4-FFF2-40B4-BE49-F238E27FC236}">
                <a16:creationId xmlns:a16="http://schemas.microsoft.com/office/drawing/2014/main" id="{9ACBEF20-0DF2-4D22-83DF-D42AA9C45785}"/>
              </a:ext>
            </a:extLst>
          </p:cNvPr>
          <p:cNvSpPr>
            <a:spLocks noGrp="1"/>
          </p:cNvSpPr>
          <p:nvPr>
            <p:ph type="title" hasCustomPrompt="1"/>
          </p:nvPr>
        </p:nvSpPr>
        <p:spPr>
          <a:xfrm>
            <a:off x="580295" y="360935"/>
            <a:ext cx="7965831" cy="542585"/>
          </a:xfrm>
          <a:prstGeom prst="rect">
            <a:avLst/>
          </a:prstGeom>
        </p:spPr>
        <p:txBody>
          <a:bodyPr/>
          <a:lstStyle>
            <a:lvl1pPr>
              <a:lnSpc>
                <a:spcPct val="100000"/>
              </a:lnSpc>
              <a:defRPr/>
            </a:lvl1pPr>
          </a:lstStyle>
          <a:p>
            <a:r>
              <a:rPr lang="sv-SE" dirty="0"/>
              <a:t>Klicka här för att ändra rubrik</a:t>
            </a:r>
          </a:p>
        </p:txBody>
      </p:sp>
      <p:sp>
        <p:nvSpPr>
          <p:cNvPr id="11" name="Platshållare för innehåll 3">
            <a:extLst>
              <a:ext uri="{FF2B5EF4-FFF2-40B4-BE49-F238E27FC236}">
                <a16:creationId xmlns:a16="http://schemas.microsoft.com/office/drawing/2014/main" id="{210438D5-55EE-48E2-BC37-587C258191E0}"/>
              </a:ext>
            </a:extLst>
          </p:cNvPr>
          <p:cNvSpPr>
            <a:spLocks noGrp="1" noChangeAspect="1"/>
          </p:cNvSpPr>
          <p:nvPr>
            <p:ph sz="half" idx="15" hasCustomPrompt="1"/>
          </p:nvPr>
        </p:nvSpPr>
        <p:spPr>
          <a:xfrm>
            <a:off x="590846" y="1044527"/>
            <a:ext cx="7958259" cy="3158543"/>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23679464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e.xml><?xml version="1.0" encoding="utf-8"?>
<p:sldLayout xmlns:a="http://schemas.openxmlformats.org/drawingml/2006/main" xmlns:r="http://schemas.openxmlformats.org/officeDocument/2006/relationships" xmlns:p="http://schemas.openxmlformats.org/presentationml/2006/main" preserve="1" userDrawn="1">
  <p:cSld name="5. Innehåll_bild+bild">
    <p:spTree>
      <p:nvGrpSpPr>
        <p:cNvPr id="1" name=""/>
        <p:cNvGrpSpPr/>
        <p:nvPr/>
      </p:nvGrpSpPr>
      <p:grpSpPr>
        <a:xfrm>
          <a:off x="0" y="0"/>
          <a:ext cx="0" cy="0"/>
          <a:chOff x="0" y="0"/>
          <a:chExt cx="0" cy="0"/>
        </a:xfrm>
      </p:grpSpPr>
      <p:sp>
        <p:nvSpPr>
          <p:cNvPr id="14" name="Platshållare för innehåll 3">
            <a:extLst>
              <a:ext uri="{FF2B5EF4-FFF2-40B4-BE49-F238E27FC236}">
                <a16:creationId xmlns:a16="http://schemas.microsoft.com/office/drawing/2014/main" id="{E9D6920E-CBF8-4E2C-AD32-36ABD35DD636}"/>
              </a:ext>
            </a:extLst>
          </p:cNvPr>
          <p:cNvSpPr>
            <a:spLocks noGrp="1" noChangeAspect="1"/>
          </p:cNvSpPr>
          <p:nvPr>
            <p:ph sz="half" idx="14" hasCustomPrompt="1"/>
          </p:nvPr>
        </p:nvSpPr>
        <p:spPr>
          <a:xfrm>
            <a:off x="4688105" y="580294"/>
            <a:ext cx="3865122" cy="3622778"/>
          </a:xfrm>
          <a:prstGeom prst="rect">
            <a:avLst/>
          </a:prstGeom>
        </p:spPr>
        <p:txBody>
          <a:bodyPr/>
          <a:lstStyle>
            <a:lvl1pPr marL="0" indent="0">
              <a:buNone/>
              <a:defRPr sz="1800"/>
            </a:lvl1pPr>
          </a:lstStyle>
          <a:p>
            <a:pPr lvl="0"/>
            <a:r>
              <a:rPr lang="sv-SE" dirty="0"/>
              <a:t>Infoga bild, diagram eller tabell.</a:t>
            </a:r>
          </a:p>
        </p:txBody>
      </p:sp>
      <p:sp>
        <p:nvSpPr>
          <p:cNvPr id="16" name="Platshållare för innehåll 3">
            <a:extLst>
              <a:ext uri="{FF2B5EF4-FFF2-40B4-BE49-F238E27FC236}">
                <a16:creationId xmlns:a16="http://schemas.microsoft.com/office/drawing/2014/main" id="{8615111E-FACC-4A36-B20E-ECC382A7A6A1}"/>
              </a:ext>
            </a:extLst>
          </p:cNvPr>
          <p:cNvSpPr>
            <a:spLocks noGrp="1" noChangeAspect="1"/>
          </p:cNvSpPr>
          <p:nvPr>
            <p:ph sz="half" idx="15" hasCustomPrompt="1"/>
          </p:nvPr>
        </p:nvSpPr>
        <p:spPr>
          <a:xfrm>
            <a:off x="592987" y="580294"/>
            <a:ext cx="3862932" cy="3622778"/>
          </a:xfrm>
          <a:prstGeom prst="rect">
            <a:avLst/>
          </a:prstGeom>
        </p:spPr>
        <p:txBody>
          <a:bodyPr/>
          <a:lstStyle>
            <a:lvl1pPr marL="0" indent="0">
              <a:buNone/>
              <a:defRPr sz="1800"/>
            </a:lvl1pPr>
          </a:lstStyle>
          <a:p>
            <a:pPr lvl="0"/>
            <a:r>
              <a:rPr lang="sv-SE" dirty="0"/>
              <a:t>Infoga bild, diagram eller tabell.</a:t>
            </a:r>
          </a:p>
        </p:txBody>
      </p:sp>
    </p:spTree>
    <p:extLst>
      <p:ext uri="{BB962C8B-B14F-4D97-AF65-F5344CB8AC3E}">
        <p14:creationId xmlns:p14="http://schemas.microsoft.com/office/powerpoint/2010/main" val="3892220911"/>
      </p:ext>
    </p:extLst>
  </p:cSld>
  <p:clrMapOvr>
    <a:masterClrMapping/>
  </p:clrMapOvr>
</p:sldLayout>
</file>

<file path=ppt/slideLayouts/slideLayoutf.xml><?xml version="1.0" encoding="utf-8"?>
<p:sldLayout xmlns:a="http://schemas.openxmlformats.org/drawingml/2006/main" xmlns:r="http://schemas.openxmlformats.org/officeDocument/2006/relationships" xmlns:p="http://schemas.openxmlformats.org/presentationml/2006/main" preserve="1" userDrawn="1">
  <p:cSld name="4. Innehåll_text+större bild">
    <p:spTree>
      <p:nvGrpSpPr>
        <p:cNvPr id="1" name=""/>
        <p:cNvGrpSpPr/>
        <p:nvPr/>
      </p:nvGrpSpPr>
      <p:grpSpPr>
        <a:xfrm>
          <a:off x="0" y="0"/>
          <a:ext cx="0" cy="0"/>
          <a:chOff x="0" y="0"/>
          <a:chExt cx="0" cy="0"/>
        </a:xfrm>
      </p:grpSpPr>
      <p:sp>
        <p:nvSpPr>
          <p:cNvPr id="11" name="Rubrik 1">
            <a:extLst>
              <a:ext uri="{FF2B5EF4-FFF2-40B4-BE49-F238E27FC236}">
                <a16:creationId xmlns:a16="http://schemas.microsoft.com/office/drawing/2014/main" id="{FF29F2BB-D2F4-455C-80D9-ACA0364B130F}"/>
              </a:ext>
            </a:extLst>
          </p:cNvPr>
          <p:cNvSpPr>
            <a:spLocks noGrp="1"/>
          </p:cNvSpPr>
          <p:nvPr>
            <p:ph type="title" hasCustomPrompt="1"/>
          </p:nvPr>
        </p:nvSpPr>
        <p:spPr>
          <a:xfrm>
            <a:off x="582430" y="476995"/>
            <a:ext cx="3722286" cy="673043"/>
          </a:xfrm>
          <a:prstGeom prst="rect">
            <a:avLst/>
          </a:prstGeom>
        </p:spPr>
        <p:txBody>
          <a:bodyPr/>
          <a:lstStyle>
            <a:lvl1pPr>
              <a:defRPr sz="2400"/>
            </a:lvl1pPr>
          </a:lstStyle>
          <a:p>
            <a:r>
              <a:rPr lang="sv-SE" dirty="0"/>
              <a:t>Rubrik som kan </a:t>
            </a:r>
            <a:br>
              <a:rPr lang="sv-SE" dirty="0"/>
            </a:br>
            <a:r>
              <a:rPr lang="sv-SE" dirty="0"/>
              <a:t>vara två rader</a:t>
            </a:r>
          </a:p>
        </p:txBody>
      </p:sp>
      <p:sp>
        <p:nvSpPr>
          <p:cNvPr id="22" name="Platshållare för innehåll 3">
            <a:extLst>
              <a:ext uri="{FF2B5EF4-FFF2-40B4-BE49-F238E27FC236}">
                <a16:creationId xmlns:a16="http://schemas.microsoft.com/office/drawing/2014/main" id="{C2514D71-03F9-4DB9-A43B-3FBB5F8EA18B}"/>
              </a:ext>
            </a:extLst>
          </p:cNvPr>
          <p:cNvSpPr>
            <a:spLocks noGrp="1" noChangeAspect="1"/>
          </p:cNvSpPr>
          <p:nvPr>
            <p:ph sz="half" idx="14" hasCustomPrompt="1"/>
          </p:nvPr>
        </p:nvSpPr>
        <p:spPr>
          <a:xfrm>
            <a:off x="4688101" y="546501"/>
            <a:ext cx="3869900" cy="3659954"/>
          </a:xfrm>
          <a:prstGeom prst="rect">
            <a:avLst/>
          </a:prstGeom>
        </p:spPr>
        <p:txBody>
          <a:bodyPr/>
          <a:lstStyle>
            <a:lvl1pPr marL="0" indent="0">
              <a:buNone/>
              <a:defRPr sz="1800"/>
            </a:lvl1pPr>
          </a:lstStyle>
          <a:p>
            <a:pPr lvl="0"/>
            <a:r>
              <a:rPr lang="sv-SE" dirty="0"/>
              <a:t>Infoga bild, ikon, diagram eller tabell.</a:t>
            </a:r>
          </a:p>
        </p:txBody>
      </p:sp>
      <p:sp>
        <p:nvSpPr>
          <p:cNvPr id="25" name="Platshållare för text 5">
            <a:extLst>
              <a:ext uri="{FF2B5EF4-FFF2-40B4-BE49-F238E27FC236}">
                <a16:creationId xmlns:a16="http://schemas.microsoft.com/office/drawing/2014/main" id="{3B19529C-9611-412F-B1A9-C378185DA003}"/>
              </a:ext>
            </a:extLst>
          </p:cNvPr>
          <p:cNvSpPr>
            <a:spLocks noGrp="1"/>
          </p:cNvSpPr>
          <p:nvPr>
            <p:ph type="body" sz="quarter" idx="13" hasCustomPrompt="1"/>
          </p:nvPr>
        </p:nvSpPr>
        <p:spPr>
          <a:xfrm>
            <a:off x="561329" y="1255544"/>
            <a:ext cx="3861000" cy="2943665"/>
          </a:xfrm>
          <a:prstGeom prst="rect">
            <a:avLst/>
          </a:prstGeom>
        </p:spPr>
        <p:txBody>
          <a:bodyPr/>
          <a:lstStyle>
            <a:lvl1pPr marL="0" indent="0">
              <a:lnSpc>
                <a:spcPct val="100000"/>
              </a:lnSpc>
              <a:spcBef>
                <a:spcPts val="0"/>
              </a:spcBef>
              <a:buFontTx/>
              <a:buNone/>
              <a:defRPr sz="1800"/>
            </a:lvl1pPr>
          </a:lstStyle>
          <a:p>
            <a:pPr lvl="0"/>
            <a:r>
              <a:rPr lang="sv-SE" dirty="0"/>
              <a:t>Dela alltid upp texten i två spalter eftersom det blir svårläst med för långa rader.</a:t>
            </a:r>
          </a:p>
        </p:txBody>
      </p:sp>
    </p:spTree>
    <p:extLst>
      <p:ext uri="{BB962C8B-B14F-4D97-AF65-F5344CB8AC3E}">
        <p14:creationId xmlns:p14="http://schemas.microsoft.com/office/powerpoint/2010/main" val="4068432912"/>
      </p:ext>
    </p:extLst>
  </p:cSld>
  <p:clrMapOvr>
    <a:masterClrMapping/>
  </p:clrMapOvr>
  <p:extLst>
    <p:ext uri="{DCECCB84-F9BA-43D5-87BE-67443E8EF086}">
      <p15:sldGuideLst xmlns:p15="http://schemas.microsoft.com/office/powerpoint/2012/main">
        <p15:guide id="1" orient="horz" pos="344" userDrawn="1">
          <p15:clr>
            <a:srgbClr val="FBAE40"/>
          </p15:clr>
        </p15:guide>
        <p15:guide id="2" pos="363" userDrawn="1">
          <p15:clr>
            <a:srgbClr val="FBAE40"/>
          </p15:clr>
        </p15:guide>
      </p15:sldGuideLst>
    </p:ext>
  </p:extLst>
</p:sldLayout>
</file>

<file path=ppt/slideMasters/_rels/slideMaster1.xml.rels><?xml version="1.0" encoding="UTF-8"?>
<Relationships xmlns="http://schemas.openxmlformats.org/package/2006/relationships" xmlns:a="http://schemas.openxmlformats.org/drawingml/2006/main" xmlns:adp="http://whatever" xmlns:p="http://schemas.openxmlformats.org/presentationml/2006/main" xmlns:xs="http://www.w3.org/2001/XMLSchema">
	<Relationship Id="rId12" Type="http://schemas.openxmlformats.org/officeDocument/2006/relationships/theme" Target="../theme/theme1.xml"/>
	<Relationship Id="rId1" Type="http://schemas.openxmlformats.org/officeDocument/2006/relationships/slideLayout" Target="../slideLayouts/slideLayout1.xml"/>
</Relationships>
</file>

<file path=ppt/slideMasters/_rels/slideMaster2.xml.rels>&#65279;<?xml version="1.0" encoding="utf-8"?><Relationships xmlns="http://schemas.openxmlformats.org/package/2006/relationships"><Relationship Type="http://schemas.openxmlformats.org/officeDocument/2006/relationships/theme" Target="/ppt/slideMasters/theme/theme2.xml" Id="Ra3928e50e8a84e51" /><Relationship Type="http://schemas.openxmlformats.org/officeDocument/2006/relationships/slideLayout" Target="/ppt/slideLayouts/slideLayout2.xml" Id="R0b2681cb26b94b31" /><Relationship Type="http://schemas.openxmlformats.org/officeDocument/2006/relationships/slideLayout" Target="/ppt/slideLayouts/slideLayout3.xml" Id="R2e8e9a3c023441e6" /><Relationship Type="http://schemas.openxmlformats.org/officeDocument/2006/relationships/slideLayout" Target="/ppt/slideLayouts/slideLayout4.xml" Id="R67f2f82ee5ec493d" /><Relationship Type="http://schemas.openxmlformats.org/officeDocument/2006/relationships/slideLayout" Target="/ppt/slideLayouts/slideLayout5.xml" Id="Rd2f0784a2f134d4b" /><Relationship Type="http://schemas.openxmlformats.org/officeDocument/2006/relationships/slideLayout" Target="/ppt/slideLayouts/slideLayout6.xml" Id="Rac8d16ed836e452d" /><Relationship Type="http://schemas.openxmlformats.org/officeDocument/2006/relationships/slideLayout" Target="/ppt/slideLayouts/slideLayout7.xml" Id="R985676189dc64f0c" /></Relationships>
</file>

<file path=ppt/slideMasters/_rels/slideMaster3.xml.rels>&#65279;<?xml version="1.0" encoding="utf-8"?><Relationships xmlns="http://schemas.openxmlformats.org/package/2006/relationships"><Relationship Type="http://schemas.openxmlformats.org/officeDocument/2006/relationships/theme" Target="/ppt/slideMasters/theme/theme3.xml" Id="R5c64632749384273" /><Relationship Type="http://schemas.openxmlformats.org/officeDocument/2006/relationships/slideLayout" Target="/ppt/slideLayouts/slideLayout8.xml" Id="R9ef278895a7f4809" /><Relationship Type="http://schemas.openxmlformats.org/officeDocument/2006/relationships/slideLayout" Target="/ppt/slideLayouts/slideLayout9.xml" Id="Rdd4c63104b7e45da" /><Relationship Type="http://schemas.openxmlformats.org/officeDocument/2006/relationships/slideLayout" Target="/ppt/slideLayouts/slideLayouta.xml" Id="R083b5782c4c94e59" /><Relationship Type="http://schemas.openxmlformats.org/officeDocument/2006/relationships/slideLayout" Target="/ppt/slideLayouts/slideLayoutb.xml" Id="Re81d2277c63b4f51" /><Relationship Type="http://schemas.openxmlformats.org/officeDocument/2006/relationships/slideLayout" Target="/ppt/slideLayouts/slideLayoutc.xml" Id="R79bba5a4fa874379" /><Relationship Type="http://schemas.openxmlformats.org/officeDocument/2006/relationships/slideLayout" Target="/ppt/slideLayouts/slideLayoutd.xml" Id="R8fe162778ee74e2b" /><Relationship Type="http://schemas.openxmlformats.org/officeDocument/2006/relationships/slideLayout" Target="/ppt/slideLayouts/slideLayoute.xml" Id="Rb2cef75db01840cf" /><Relationship Type="http://schemas.openxmlformats.org/officeDocument/2006/relationships/slideLayout" Target="/ppt/slideLayouts/slideLayoutf.xml" Id="R65e77297a7f049cc" /><Relationship Type="http://schemas.openxmlformats.org/officeDocument/2006/relationships/image" Target="/ppt/media/image2.bin" Id="R4b47a7743f6a4558" /></Relationships>
</file>

<file path=ppt/slideMasters/slideMaster1.xml><?xml version="1.0" encoding="utf-8"?>
<p:sldMaster xmlns:a="http://schemas.openxmlformats.org/drawingml/2006/main" xmlns:adp="http://whatever" xmlns:p="http://schemas.openxmlformats.org/presentationml/2006/main" xmlns:r="http://schemas.openxmlformats.org/officeDocument/2006/relationships" xmlns:xs="http://www.w3.org/2001/XMLSchema">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0578750"/>
      </p:ext>
    </p:extLst>
  </p:cSld>
  <p:clrMap bg1="lt1" tx1="dk1" bg2="lt2" tx2="dk2" accent1="accent1" accent2="accent2" accent3="accent3" accent4="accent4" accent5="accent5" accent6="accent6" hlink="hlink" folHlink="folHlink"/>
  <p:sldLayoutIdLst>
    <p:sldLayoutId id="2147483653" r:id="R67f2f82ee5ec493d"/>
    <p:sldLayoutId id="2147483652" r:id="R2e8e9a3c023441e6"/>
    <p:sldLayoutId id="2147483651" r:id="R0b2681cb26b94b31"/>
    <p:sldLayoutId id="2147483656" r:id="R985676189dc64f0c"/>
    <p:sldLayoutId id="2147483655" r:id="Rac8d16ed836e452d"/>
    <p:sldLayoutId id="2147483654" r:id="Rd2f0784a2f134d4b"/>
  </p:sldLayoutIdLst>
  <p:txStyles>
    <p:titleStyle>
      <a:lvl1pPr algn="l" defTabSz="685741" rtl="0" eaLnBrk="1" latinLnBrk="0" hangingPunct="1">
        <a:lnSpc>
          <a:spcPct val="90000"/>
        </a:lnSpc>
        <a:spcBef>
          <a:spcPct val="0"/>
        </a:spcBef>
        <a:buNone/>
        <a:defRPr sz="3000" kern="1200">
          <a:solidFill>
            <a:schemeClr val="tx1"/>
          </a:solidFill>
          <a:latin typeface="Franklin Gothic Book" panose="020B05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Book" panose="020B05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Book" panose="020B05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Book" panose="020B05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04FF0BED-4B02-45E6-862A-CC266371C3FC}"/>
              </a:ext>
            </a:extLst>
          </p:cNvPr>
          <p:cNvPicPr>
            <a:picLocks noChangeAspect="1"/>
          </p:cNvPicPr>
          <p:nvPr userDrawn="1"/>
        </p:nvPicPr>
        <p:blipFill>
          <a:blip r:embed="R4b47a7743f6a4558">
            <a:extLst>
              <a:ext uri="{28A0092B-C50C-407E-A947-70E740481C1C}">
                <a14:useLocalDpi xmlns:a14="http://schemas.microsoft.com/office/drawing/2010/main" val="0"/>
              </a:ext>
            </a:extLst>
          </a:blip>
          <a:stretch>
            <a:fillRect/>
          </a:stretch>
        </p:blipFill>
        <p:spPr>
          <a:xfrm>
            <a:off x="7403582" y="4317122"/>
            <a:ext cx="1324385" cy="937452"/>
          </a:xfrm>
          <a:prstGeom prst="rect">
            <a:avLst/>
          </a:prstGeom>
        </p:spPr>
      </p:pic>
      <p:cxnSp>
        <p:nvCxnSpPr>
          <p:cNvPr id="12" name="Rak koppling 11">
            <a:extLst>
              <a:ext uri="{FF2B5EF4-FFF2-40B4-BE49-F238E27FC236}">
                <a16:creationId xmlns:a16="http://schemas.microsoft.com/office/drawing/2014/main" id="{C9F49F43-4276-4391-9826-207125DD0160}"/>
              </a:ext>
            </a:extLst>
          </p:cNvPr>
          <p:cNvCxnSpPr>
            <a:cxnSpLocks/>
          </p:cNvCxnSpPr>
          <p:nvPr userDrawn="1"/>
        </p:nvCxnSpPr>
        <p:spPr>
          <a:xfrm>
            <a:off x="580297" y="4440975"/>
            <a:ext cx="7976382"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17289584"/>
      </p:ext>
    </p:extLst>
  </p:cSld>
  <p:clrMap bg1="lt1" tx1="dk1" bg2="lt2" tx2="dk2" accent1="accent1" accent2="accent2" accent3="accent3" accent4="accent4" accent5="accent5" accent6="accent6" hlink="hlink" folHlink="folHlink"/>
  <p:sldLayoutIdLst>
    <p:sldLayoutId id="2147483662" r:id="R79bba5a4fa874379"/>
    <p:sldLayoutId id="2147483661" r:id="Re81d2277c63b4f51"/>
    <p:sldLayoutId id="2147483659" r:id="Rdd4c63104b7e45da"/>
    <p:sldLayoutId id="2147483665" r:id="R65e77297a7f049cc"/>
    <p:sldLayoutId id="2147483664" r:id="Rb2cef75db01840cf"/>
    <p:sldLayoutId id="2147483663" r:id="R8fe162778ee74e2b"/>
    <p:sldLayoutId id="2147483660" r:id="R083b5782c4c94e59"/>
    <p:sldLayoutId id="2147483658" r:id="R9ef278895a7f4809"/>
  </p:sldLayoutIdLst>
  <p:txStyles>
    <p:titleStyle>
      <a:lvl1pPr algn="l" defTabSz="685741" rtl="0" eaLnBrk="1" latinLnBrk="0" hangingPunct="1">
        <a:lnSpc>
          <a:spcPct val="90000"/>
        </a:lnSpc>
        <a:spcBef>
          <a:spcPct val="0"/>
        </a:spcBef>
        <a:buNone/>
        <a:defRPr sz="3000" kern="1200">
          <a:solidFill>
            <a:schemeClr val="tx1"/>
          </a:solidFill>
          <a:latin typeface="Franklin Gothic Medium" panose="020B0603020102020204" pitchFamily="34" charset="0"/>
          <a:ea typeface="+mj-ea"/>
          <a:cs typeface="+mj-cs"/>
        </a:defRPr>
      </a:lvl1pPr>
    </p:titleStyle>
    <p:bodyStyle>
      <a:lvl1pPr marL="171435" indent="-171435" algn="l" defTabSz="685741" rtl="0" eaLnBrk="1" latinLnBrk="0" hangingPunct="1">
        <a:lnSpc>
          <a:spcPct val="90000"/>
        </a:lnSpc>
        <a:spcBef>
          <a:spcPts val="750"/>
        </a:spcBef>
        <a:buFont typeface="Arial" panose="020B0604020202020204" pitchFamily="34" charset="0"/>
        <a:buChar char="•"/>
        <a:defRPr sz="2100" kern="1200">
          <a:solidFill>
            <a:schemeClr val="tx1"/>
          </a:solidFill>
          <a:latin typeface="Franklin Gothic Medium" panose="020B0603020102020204" pitchFamily="34" charset="0"/>
          <a:ea typeface="+mn-ea"/>
          <a:cs typeface="+mn-cs"/>
        </a:defRPr>
      </a:lvl1pPr>
      <a:lvl2pPr marL="514307" indent="-171435" algn="l" defTabSz="685741" rtl="0" eaLnBrk="1" latinLnBrk="0" hangingPunct="1">
        <a:lnSpc>
          <a:spcPct val="90000"/>
        </a:lnSpc>
        <a:spcBef>
          <a:spcPts val="375"/>
        </a:spcBef>
        <a:buFont typeface="Arial" panose="020B0604020202020204" pitchFamily="34" charset="0"/>
        <a:buChar char="•"/>
        <a:defRPr sz="1800" kern="1200">
          <a:solidFill>
            <a:schemeClr val="tx1"/>
          </a:solidFill>
          <a:latin typeface="Franklin Gothic Medium" panose="020B0603020102020204" pitchFamily="34" charset="0"/>
          <a:ea typeface="+mn-ea"/>
          <a:cs typeface="+mn-cs"/>
        </a:defRPr>
      </a:lvl2pPr>
      <a:lvl3pPr marL="857176" indent="-171435" algn="l" defTabSz="685741" rtl="0" eaLnBrk="1" latinLnBrk="0" hangingPunct="1">
        <a:lnSpc>
          <a:spcPct val="90000"/>
        </a:lnSpc>
        <a:spcBef>
          <a:spcPts val="375"/>
        </a:spcBef>
        <a:buFont typeface="Arial" panose="020B0604020202020204" pitchFamily="34" charset="0"/>
        <a:buChar char="•"/>
        <a:defRPr sz="1500" kern="1200">
          <a:solidFill>
            <a:schemeClr val="tx1"/>
          </a:solidFill>
          <a:latin typeface="Franklin Gothic Medium" panose="020B0603020102020204" pitchFamily="34" charset="0"/>
          <a:ea typeface="+mn-ea"/>
          <a:cs typeface="+mn-cs"/>
        </a:defRPr>
      </a:lvl3pPr>
      <a:lvl4pPr marL="1200047"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4pPr>
      <a:lvl5pPr marL="1542918"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Franklin Gothic Medium" panose="020B0603020102020204" pitchFamily="34" charset="0"/>
          <a:ea typeface="+mn-ea"/>
          <a:cs typeface="+mn-cs"/>
        </a:defRPr>
      </a:lvl5pPr>
      <a:lvl6pPr marL="188578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659"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53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401" indent="-171435" algn="l" defTabSz="685741"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sv-SE"/>
      </a:defPPr>
      <a:lvl1pPr marL="0" algn="l" defTabSz="685741" rtl="0" eaLnBrk="1" latinLnBrk="0" hangingPunct="1">
        <a:defRPr sz="1350" kern="1200">
          <a:solidFill>
            <a:schemeClr val="tx1"/>
          </a:solidFill>
          <a:latin typeface="+mn-lt"/>
          <a:ea typeface="+mn-ea"/>
          <a:cs typeface="+mn-cs"/>
        </a:defRPr>
      </a:lvl1pPr>
      <a:lvl2pPr marL="342870" algn="l" defTabSz="685741" rtl="0" eaLnBrk="1" latinLnBrk="0" hangingPunct="1">
        <a:defRPr sz="1350" kern="1200">
          <a:solidFill>
            <a:schemeClr val="tx1"/>
          </a:solidFill>
          <a:latin typeface="+mn-lt"/>
          <a:ea typeface="+mn-ea"/>
          <a:cs typeface="+mn-cs"/>
        </a:defRPr>
      </a:lvl2pPr>
      <a:lvl3pPr marL="685741" algn="l" defTabSz="685741" rtl="0" eaLnBrk="1" latinLnBrk="0" hangingPunct="1">
        <a:defRPr sz="1350" kern="1200">
          <a:solidFill>
            <a:schemeClr val="tx1"/>
          </a:solidFill>
          <a:latin typeface="+mn-lt"/>
          <a:ea typeface="+mn-ea"/>
          <a:cs typeface="+mn-cs"/>
        </a:defRPr>
      </a:lvl3pPr>
      <a:lvl4pPr marL="1028611" algn="l" defTabSz="685741" rtl="0" eaLnBrk="1" latinLnBrk="0" hangingPunct="1">
        <a:defRPr sz="1350" kern="1200">
          <a:solidFill>
            <a:schemeClr val="tx1"/>
          </a:solidFill>
          <a:latin typeface="+mn-lt"/>
          <a:ea typeface="+mn-ea"/>
          <a:cs typeface="+mn-cs"/>
        </a:defRPr>
      </a:lvl4pPr>
      <a:lvl5pPr marL="1371483" algn="l" defTabSz="685741" rtl="0" eaLnBrk="1" latinLnBrk="0" hangingPunct="1">
        <a:defRPr sz="1350" kern="1200">
          <a:solidFill>
            <a:schemeClr val="tx1"/>
          </a:solidFill>
          <a:latin typeface="+mn-lt"/>
          <a:ea typeface="+mn-ea"/>
          <a:cs typeface="+mn-cs"/>
        </a:defRPr>
      </a:lvl5pPr>
      <a:lvl6pPr marL="1714353" algn="l" defTabSz="685741" rtl="0" eaLnBrk="1" latinLnBrk="0" hangingPunct="1">
        <a:defRPr sz="1350" kern="1200">
          <a:solidFill>
            <a:schemeClr val="tx1"/>
          </a:solidFill>
          <a:latin typeface="+mn-lt"/>
          <a:ea typeface="+mn-ea"/>
          <a:cs typeface="+mn-cs"/>
        </a:defRPr>
      </a:lvl6pPr>
      <a:lvl7pPr marL="2057224" algn="l" defTabSz="685741" rtl="0" eaLnBrk="1" latinLnBrk="0" hangingPunct="1">
        <a:defRPr sz="1350" kern="1200">
          <a:solidFill>
            <a:schemeClr val="tx1"/>
          </a:solidFill>
          <a:latin typeface="+mn-lt"/>
          <a:ea typeface="+mn-ea"/>
          <a:cs typeface="+mn-cs"/>
        </a:defRPr>
      </a:lvl7pPr>
      <a:lvl8pPr marL="2400096" algn="l" defTabSz="685741" rtl="0" eaLnBrk="1" latinLnBrk="0" hangingPunct="1">
        <a:defRPr sz="1350" kern="1200">
          <a:solidFill>
            <a:schemeClr val="tx1"/>
          </a:solidFill>
          <a:latin typeface="+mn-lt"/>
          <a:ea typeface="+mn-ea"/>
          <a:cs typeface="+mn-cs"/>
        </a:defRPr>
      </a:lvl8pPr>
      <a:lvl9pPr marL="2742966" algn="l" defTabSz="685741" rtl="0" eaLnBrk="1" latinLnBrk="0" hangingPunct="1">
        <a:defRPr sz="1350" kern="1200">
          <a:solidFill>
            <a:schemeClr val="tx1"/>
          </a:solidFill>
          <a:latin typeface="+mn-lt"/>
          <a:ea typeface="+mn-ea"/>
          <a:cs typeface="+mn-cs"/>
        </a:defRPr>
      </a:lvl9pPr>
    </p:otherStyle>
  </p:txStyles>
</p:sldMaster>
</file>

<file path=ppt/slideMasters/theme/theme2.xml><?xml version="1.0" encoding="utf-8"?>
<a:theme xmlns:a="http://schemas.openxmlformats.org/drawingml/2006/main" name="Titelsida">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t"/>
      <a:lstStyle>
        <a:defPPr algn="l">
          <a:defRPr sz="2400" dirty="0" smtClean="0">
            <a:solidFill>
              <a:schemeClr val="tx1"/>
            </a:solidFill>
          </a:defRPr>
        </a:defPPr>
      </a:lstStyle>
    </a:txDef>
  </a:objectDefaults>
  <a:extraClrSchemeLst/>
  <a:extLst>
    <a:ext uri="{05A4C25C-085E-4340-85A3-A5531E510DB2}">
      <thm15:themeFamily xmlns:thm15="http://schemas.microsoft.com/office/thememl/2012/main" name="Presentation5" id="{91163DC9-53E2-4625-961A-B3E5EB150148}" vid="{FDDCCB08-D4CC-4B71-8A5B-BCA15D19852A}"/>
    </a:ext>
  </a:extLst>
</a:theme>
</file>

<file path=ppt/slideMasters/theme/theme3.xml><?xml version="1.0" encoding="utf-8"?>
<a:theme xmlns:a="http://schemas.openxmlformats.org/drawingml/2006/main" name="Innehåll">
  <a:themeElements>
    <a:clrScheme name="Anpassat 9">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0000"/>
      </a:hlink>
      <a:folHlink>
        <a:srgbClr val="8E0826"/>
      </a:folHlink>
    </a:clrScheme>
    <a:fontScheme name="Franklin Gothic Medium (GR)">
      <a:majorFont>
        <a:latin typeface="Franklin Gothic Medium"/>
        <a:ea typeface=""/>
        <a:cs typeface=""/>
      </a:majorFont>
      <a:minorFont>
        <a:latin typeface="Franklin Gothic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91163DC9-53E2-4625-961A-B3E5EB150148}" vid="{15B4C121-FB08-48B4-B6AF-543E4BE1E45B}"/>
    </a:ext>
  </a:extLst>
</a:theme>
</file>

<file path=ppt/slides/_rels/slide20.xml.rels>&#65279;<?xml version="1.0" encoding="utf-8"?><Relationships xmlns="http://schemas.openxmlformats.org/package/2006/relationships"><Relationship Type="http://schemas.openxmlformats.org/officeDocument/2006/relationships/image" Target="/ppt/media/image9.bin" Id="R23d947ca47684e39" /><Relationship Type="http://schemas.openxmlformats.org/officeDocument/2006/relationships/slideLayout" Target="/ppt/slideLayouts/slideLayout3.xml" Id="R6bd120b69d564da6" /></Relationships>
</file>

<file path=ppt/slides/_rels/slide21.xml.rels>&#65279;<?xml version="1.0" encoding="utf-8"?><Relationships xmlns="http://schemas.openxmlformats.org/package/2006/relationships"><Relationship Type="http://schemas.openxmlformats.org/officeDocument/2006/relationships/image" Target="/ppt/media/imagec.bin" Id="Rda9e3334d72d4e82" /><Relationship Type="http://schemas.openxmlformats.org/officeDocument/2006/relationships/slideLayout" Target="/ppt/slideLayouts/slideLayoutc.xml" Id="R23358c27d1eb48d2" /></Relationships>
</file>

<file path=ppt/slides/_rels/slide22.xml.rels>&#65279;<?xml version="1.0" encoding="utf-8"?><Relationships xmlns="http://schemas.openxmlformats.org/package/2006/relationships"><Relationship Type="http://schemas.openxmlformats.org/officeDocument/2006/relationships/image" Target="/ppt/media/imagec.bin" Id="R3ba5a75b8a704c37" /><Relationship Type="http://schemas.openxmlformats.org/officeDocument/2006/relationships/slideLayout" Target="/ppt/slideLayouts/slideLayoutc.xml" Id="R3b56d94da51d46e2" /></Relationships>
</file>

<file path=ppt/slides/_rels/slide23.xml.rels>&#65279;<?xml version="1.0" encoding="utf-8"?><Relationships xmlns="http://schemas.openxmlformats.org/package/2006/relationships"><Relationship Type="http://schemas.openxmlformats.org/officeDocument/2006/relationships/image" Target="/ppt/media/imagec.bin" Id="Redc309dedb5c4e20" /><Relationship Type="http://schemas.openxmlformats.org/officeDocument/2006/relationships/slideLayout" Target="/ppt/slideLayouts/slideLayoutc.xml" Id="Ree0d7017ab2747a2" /><Relationship Type="http://schemas.openxmlformats.org/officeDocument/2006/relationships/chart" Target="/ppt/slides/charts/chart32.xml" Id="R4eb6f185b4044510" /><Relationship Type="http://schemas.openxmlformats.org/officeDocument/2006/relationships/chart" Target="/ppt/slides/charts/chart33.xml" Id="Rfc3013e5ac524918" /><Relationship Type="http://schemas.openxmlformats.org/officeDocument/2006/relationships/chart" Target="/ppt/slides/charts/chart34.xml" Id="R91e10828398f4c6a" /></Relationships>
</file>

<file path=ppt/slides/_rels/slide24.xml.rels>&#65279;<?xml version="1.0" encoding="utf-8"?><Relationships xmlns="http://schemas.openxmlformats.org/package/2006/relationships"><Relationship Type="http://schemas.openxmlformats.org/officeDocument/2006/relationships/image" Target="/ppt/media/imagec.bin" Id="Rd36340477ad5437c" /><Relationship Type="http://schemas.openxmlformats.org/officeDocument/2006/relationships/slideLayout" Target="/ppt/slideLayouts/slideLayoutc.xml" Id="Rb9f74bc25a5d413a" /><Relationship Type="http://schemas.openxmlformats.org/officeDocument/2006/relationships/chart" Target="/ppt/slides/charts/chart35.xml" Id="R41981298397a4d17" /></Relationships>
</file>

<file path=ppt/slides/_rels/slide25.xml.rels>&#65279;<?xml version="1.0" encoding="utf-8"?><Relationships xmlns="http://schemas.openxmlformats.org/package/2006/relationships"><Relationship Type="http://schemas.openxmlformats.org/officeDocument/2006/relationships/image" Target="/ppt/media/imagec.bin" Id="Rc9b551e58ae54662" /><Relationship Type="http://schemas.openxmlformats.org/officeDocument/2006/relationships/slideLayout" Target="/ppt/slideLayouts/slideLayoutc.xml" Id="Rb0a3af1c590341e6" /><Relationship Type="http://schemas.openxmlformats.org/officeDocument/2006/relationships/chart" Target="/ppt/slides/charts/chart36.xml" Id="R4e6f27f6b9ae4fce" /><Relationship Type="http://schemas.openxmlformats.org/officeDocument/2006/relationships/chart" Target="/ppt/slides/charts/chart37.xml" Id="R9af45487c2a347d5" /><Relationship Type="http://schemas.openxmlformats.org/officeDocument/2006/relationships/chart" Target="/ppt/slides/charts/chart38.xml" Id="R7f383fea93a14544" /></Relationships>
</file>

<file path=ppt/slides/_rels/slide26.xml.rels>&#65279;<?xml version="1.0" encoding="utf-8"?><Relationships xmlns="http://schemas.openxmlformats.org/package/2006/relationships"><Relationship Type="http://schemas.openxmlformats.org/officeDocument/2006/relationships/image" Target="/ppt/media/imagec.bin" Id="R4b8fa6906b304d1e" /><Relationship Type="http://schemas.openxmlformats.org/officeDocument/2006/relationships/slideLayout" Target="/ppt/slideLayouts/slideLayoutc.xml" Id="R3e003237ba99460d" /><Relationship Type="http://schemas.openxmlformats.org/officeDocument/2006/relationships/chart" Target="/ppt/slides/charts/chart39.xml" Id="Rc7aaca4ed8924d49" /><Relationship Type="http://schemas.openxmlformats.org/officeDocument/2006/relationships/chart" Target="/ppt/slides/charts/chart3a.xml" Id="R299f9c5797f2473d" /><Relationship Type="http://schemas.openxmlformats.org/officeDocument/2006/relationships/chart" Target="/ppt/slides/charts/chart3b.xml" Id="R67a95b00370f4dbb" /></Relationships>
</file>

<file path=ppt/slides/_rels/slide27.xml.rels>&#65279;<?xml version="1.0" encoding="utf-8"?><Relationships xmlns="http://schemas.openxmlformats.org/package/2006/relationships"><Relationship Type="http://schemas.openxmlformats.org/officeDocument/2006/relationships/image" Target="/ppt/media/imagec.bin" Id="R85df57d8f5fb4a67" /><Relationship Type="http://schemas.openxmlformats.org/officeDocument/2006/relationships/slideLayout" Target="/ppt/slideLayouts/slideLayoutc.xml" Id="Racf250bc7fcf4b3c" /><Relationship Type="http://schemas.openxmlformats.org/officeDocument/2006/relationships/chart" Target="/ppt/slides/charts/chart3c.xml" Id="R715569b740804b04" /><Relationship Type="http://schemas.openxmlformats.org/officeDocument/2006/relationships/chart" Target="/ppt/slides/charts/chart3d.xml" Id="Rad14fdb2db5d4400" /><Relationship Type="http://schemas.openxmlformats.org/officeDocument/2006/relationships/chart" Target="/ppt/slides/charts/chart3e.xml" Id="Rb3f850b7747e4436" /></Relationships>
</file>

<file path=ppt/slides/_rels/slide28.xml.rels>&#65279;<?xml version="1.0" encoding="utf-8"?><Relationships xmlns="http://schemas.openxmlformats.org/package/2006/relationships"><Relationship Type="http://schemas.openxmlformats.org/officeDocument/2006/relationships/image" Target="/ppt/media/imagec.bin" Id="R655db98a6a9c4d6a" /><Relationship Type="http://schemas.openxmlformats.org/officeDocument/2006/relationships/slideLayout" Target="/ppt/slideLayouts/slideLayoutc.xml" Id="R96f21a3df3ba4f9b" /><Relationship Type="http://schemas.openxmlformats.org/officeDocument/2006/relationships/chart" Target="/ppt/slides/charts/chart3f.xml" Id="R912a20cccf574f88" /><Relationship Type="http://schemas.openxmlformats.org/officeDocument/2006/relationships/chart" Target="/ppt/slides/charts/chart40.xml" Id="R3aafdf7f6ac94c4c" /><Relationship Type="http://schemas.openxmlformats.org/officeDocument/2006/relationships/chart" Target="/ppt/slides/charts/chart41.xml" Id="R927bbc714dc849e3" /><Relationship Type="http://schemas.openxmlformats.org/officeDocument/2006/relationships/chart" Target="/ppt/slides/charts/chart42.xml" Id="R9d69bfd2f05c438f" /><Relationship Type="http://schemas.openxmlformats.org/officeDocument/2006/relationships/chart" Target="/ppt/slides/charts/chart43.xml" Id="Rf102961b2cfb4410" /><Relationship Type="http://schemas.openxmlformats.org/officeDocument/2006/relationships/chart" Target="/ppt/slides/charts/chart44.xml" Id="R1f699e6153134f4d" /><Relationship Type="http://schemas.openxmlformats.org/officeDocument/2006/relationships/chart" Target="/ppt/slides/charts/chart45.xml" Id="R32a2fcb5b63a42f0" /></Relationships>
</file>

<file path=ppt/slides/_rels/slide29.xml.rels>&#65279;<?xml version="1.0" encoding="utf-8"?><Relationships xmlns="http://schemas.openxmlformats.org/package/2006/relationships"><Relationship Type="http://schemas.openxmlformats.org/officeDocument/2006/relationships/image" Target="/ppt/media/imagec.bin" Id="Ra44f5ee0630f4747" /><Relationship Type="http://schemas.openxmlformats.org/officeDocument/2006/relationships/slideLayout" Target="/ppt/slideLayouts/slideLayoutc.xml" Id="Ra3ca122fced041c2" /></Relationships>
</file>

<file path=ppt/slides/_rels/slide2a.xml.rels>&#65279;<?xml version="1.0" encoding="utf-8"?><Relationships xmlns="http://schemas.openxmlformats.org/package/2006/relationships"><Relationship Type="http://schemas.openxmlformats.org/officeDocument/2006/relationships/image" Target="/ppt/media/imagec.bin" Id="Rf5b97e8749d04092" /><Relationship Type="http://schemas.openxmlformats.org/officeDocument/2006/relationships/slideLayout" Target="/ppt/slideLayouts/slideLayoutc.xml" Id="Reb79c45f8eac4c4a" /></Relationships>
</file>

<file path=ppt/slides/_rels/slide2b.xml.rels>&#65279;<?xml version="1.0" encoding="utf-8"?><Relationships xmlns="http://schemas.openxmlformats.org/package/2006/relationships"><Relationship Type="http://schemas.openxmlformats.org/officeDocument/2006/relationships/image" Target="/ppt/media/imagec.bin" Id="R1056a76391964014" /><Relationship Type="http://schemas.openxmlformats.org/officeDocument/2006/relationships/slideLayout" Target="/ppt/slideLayouts/slideLayoutc.xml" Id="R4368f9e473394145" /><Relationship Type="http://schemas.openxmlformats.org/officeDocument/2006/relationships/chart" Target="/ppt/slides/charts/chart46.xml" Id="R658ba621a73449c2" /><Relationship Type="http://schemas.openxmlformats.org/officeDocument/2006/relationships/chart" Target="/ppt/slides/charts/chart47.xml" Id="Rfea228a7f9a9478a" /><Relationship Type="http://schemas.openxmlformats.org/officeDocument/2006/relationships/chart" Target="/ppt/slides/charts/chart48.xml" Id="R10f7c7072f6c4e93" /><Relationship Type="http://schemas.openxmlformats.org/officeDocument/2006/relationships/chart" Target="/ppt/slides/charts/chart49.xml" Id="R9c56b14cb1e44f7e" /></Relationships>
</file>

<file path=ppt/slides/_rels/slide2c.xml.rels>&#65279;<?xml version="1.0" encoding="utf-8"?><Relationships xmlns="http://schemas.openxmlformats.org/package/2006/relationships"><Relationship Type="http://schemas.openxmlformats.org/officeDocument/2006/relationships/image" Target="/ppt/media/imagec.bin" Id="R92b4d972b95e46bf" /><Relationship Type="http://schemas.openxmlformats.org/officeDocument/2006/relationships/slideLayout" Target="/ppt/slideLayouts/slideLayoutc.xml" Id="Rd82111f842d5496c" /></Relationships>
</file>

<file path=ppt/slides/_rels/slide2d.xml.rels>&#65279;<?xml version="1.0" encoding="utf-8"?><Relationships xmlns="http://schemas.openxmlformats.org/package/2006/relationships"><Relationship Type="http://schemas.openxmlformats.org/officeDocument/2006/relationships/image" Target="/ppt/media/imagec.bin" Id="R9a4a6a4cce264b99" /><Relationship Type="http://schemas.openxmlformats.org/officeDocument/2006/relationships/slideLayout" Target="/ppt/slideLayouts/slideLayoutc.xml" Id="Re0f88a1aac034a45" /><Relationship Type="http://schemas.openxmlformats.org/officeDocument/2006/relationships/chart" Target="/ppt/slides/charts/chart4a.xml" Id="R3537dd2293b84d90" /><Relationship Type="http://schemas.openxmlformats.org/officeDocument/2006/relationships/chart" Target="/ppt/slides/charts/chart4b.xml" Id="R565b3adeed7d48dc" /><Relationship Type="http://schemas.openxmlformats.org/officeDocument/2006/relationships/chart" Target="/ppt/slides/charts/chart4c.xml" Id="Raac8c39498094832" /><Relationship Type="http://schemas.openxmlformats.org/officeDocument/2006/relationships/chart" Target="/ppt/slides/charts/chart4d.xml" Id="R1bc85bf5842143ef" /><Relationship Type="http://schemas.openxmlformats.org/officeDocument/2006/relationships/chart" Target="/ppt/slides/charts/chart4e.xml" Id="Rc43d4c9302a84bfd" /><Relationship Type="http://schemas.openxmlformats.org/officeDocument/2006/relationships/chart" Target="/ppt/slides/charts/chart4f.xml" Id="R4bebf5e48b9c4aaa" /><Relationship Type="http://schemas.openxmlformats.org/officeDocument/2006/relationships/chart" Target="/ppt/slides/charts/chart50.xml" Id="Rfc009235c946483a" /><Relationship Type="http://schemas.openxmlformats.org/officeDocument/2006/relationships/chart" Target="/ppt/slides/charts/chart51.xml" Id="R8ccf900592aa41bd" /></Relationships>
</file>

<file path=ppt/slides/_rels/slide2e.xml.rels>&#65279;<?xml version="1.0" encoding="utf-8"?><Relationships xmlns="http://schemas.openxmlformats.org/package/2006/relationships"><Relationship Type="http://schemas.openxmlformats.org/officeDocument/2006/relationships/image" Target="/ppt/media/imagec.bin" Id="R061d980eb3c54700" /><Relationship Type="http://schemas.openxmlformats.org/officeDocument/2006/relationships/slideLayout" Target="/ppt/slideLayouts/slideLayoutc.xml" Id="R5e900e6804a44f35" /></Relationships>
</file>

<file path=ppt/slides/_rels/slide2f.xml.rels>&#65279;<?xml version="1.0" encoding="utf-8"?><Relationships xmlns="http://schemas.openxmlformats.org/package/2006/relationships"><Relationship Type="http://schemas.openxmlformats.org/officeDocument/2006/relationships/image" Target="/ppt/media/imagec.bin" Id="Re6386326251d4510" /><Relationship Type="http://schemas.openxmlformats.org/officeDocument/2006/relationships/slideLayout" Target="/ppt/slideLayouts/slideLayoutc.xml" Id="Rb1000e34186c429a" /></Relationships>
</file>

<file path=ppt/slides/_rels/slide30.xml.rels>&#65279;<?xml version="1.0" encoding="utf-8"?><Relationships xmlns="http://schemas.openxmlformats.org/package/2006/relationships"><Relationship Type="http://schemas.openxmlformats.org/officeDocument/2006/relationships/image" Target="/ppt/media/imagec.bin" Id="Rabd72d9badf94276" /><Relationship Type="http://schemas.openxmlformats.org/officeDocument/2006/relationships/slideLayout" Target="/ppt/slideLayouts/slideLayoutc.xml" Id="R32fa6e6975814edc" /><Relationship Type="http://schemas.openxmlformats.org/officeDocument/2006/relationships/chart" Target="/ppt/slides/charts/chart52.xml" Id="R93c274ba7ccc4b16" /><Relationship Type="http://schemas.openxmlformats.org/officeDocument/2006/relationships/chart" Target="/ppt/slides/charts/chart53.xml" Id="Rc71eb286fdf54c1e" /></Relationships>
</file>

<file path=ppt/slides/_rels/slide31.xml.rels>&#65279;<?xml version="1.0" encoding="utf-8"?><Relationships xmlns="http://schemas.openxmlformats.org/package/2006/relationships"><Relationship Type="http://schemas.openxmlformats.org/officeDocument/2006/relationships/image" Target="/ppt/media/imagec.bin" Id="Red46067f56ad4939" /><Relationship Type="http://schemas.openxmlformats.org/officeDocument/2006/relationships/slideLayout" Target="/ppt/slideLayouts/slideLayoutc.xml" Id="R1d6a1137537d46fa" /></Relationships>
</file>

<file path=ppt/slides/_rels/slide32.xml.rels>&#65279;<?xml version="1.0" encoding="utf-8"?><Relationships xmlns="http://schemas.openxmlformats.org/package/2006/relationships"><Relationship Type="http://schemas.openxmlformats.org/officeDocument/2006/relationships/image" Target="/ppt/media/imagec.bin" Id="R0c5f59ebbafa4086" /><Relationship Type="http://schemas.openxmlformats.org/officeDocument/2006/relationships/slideLayout" Target="/ppt/slideLayouts/slideLayoutc.xml" Id="Rd69f22d78ad84b5e" /><Relationship Type="http://schemas.openxmlformats.org/officeDocument/2006/relationships/chart" Target="/ppt/slides/charts/chart54.xml" Id="Rdbd1dfd92693417a" /><Relationship Type="http://schemas.openxmlformats.org/officeDocument/2006/relationships/chart" Target="/ppt/slides/charts/chart55.xml" Id="R52a7aa5fa50b42f8" /><Relationship Type="http://schemas.openxmlformats.org/officeDocument/2006/relationships/chart" Target="/ppt/slides/charts/chart56.xml" Id="R1b1003782a27452a" /><Relationship Type="http://schemas.openxmlformats.org/officeDocument/2006/relationships/chart" Target="/ppt/slides/charts/chart57.xml" Id="Ra5d25d19aa7e4df1" /><Relationship Type="http://schemas.openxmlformats.org/officeDocument/2006/relationships/chart" Target="/ppt/slides/charts/chart58.xml" Id="R1c36f621a23943ba" /></Relationships>
</file>

<file path=ppt/slides/_rels/slide33.xml.rels>&#65279;<?xml version="1.0" encoding="utf-8"?><Relationships xmlns="http://schemas.openxmlformats.org/package/2006/relationships"><Relationship Type="http://schemas.openxmlformats.org/officeDocument/2006/relationships/image" Target="/ppt/media/imagec.bin" Id="R0d6a1bec582c428d" /><Relationship Type="http://schemas.openxmlformats.org/officeDocument/2006/relationships/slideLayout" Target="/ppt/slideLayouts/slideLayoutc.xml" Id="R5dd2a3444a7c48a0" /></Relationships>
</file>

<file path=ppt/slides/_rels/slide34.xml.rels>&#65279;<?xml version="1.0" encoding="utf-8"?><Relationships xmlns="http://schemas.openxmlformats.org/package/2006/relationships"><Relationship Type="http://schemas.openxmlformats.org/officeDocument/2006/relationships/image" Target="/ppt/media/imagec.bin" Id="R2240ca5cb9804f8e" /><Relationship Type="http://schemas.openxmlformats.org/officeDocument/2006/relationships/slideLayout" Target="/ppt/slideLayouts/slideLayoutc.xml" Id="Re2a8278f273e429e" /><Relationship Type="http://schemas.openxmlformats.org/officeDocument/2006/relationships/chart" Target="/ppt/slides/charts/chart59.xml" Id="R2fd8ec0c338f450d" /><Relationship Type="http://schemas.openxmlformats.org/officeDocument/2006/relationships/chart" Target="/ppt/slides/charts/chart5a.xml" Id="Rad94d1dd86764612" /></Relationships>
</file>

<file path=ppt/slides/_rels/slide35.xml.rels>&#65279;<?xml version="1.0" encoding="utf-8"?><Relationships xmlns="http://schemas.openxmlformats.org/package/2006/relationships"><Relationship Type="http://schemas.openxmlformats.org/officeDocument/2006/relationships/image" Target="/ppt/media/imagec.bin" Id="Rddd848e517d44258" /><Relationship Type="http://schemas.openxmlformats.org/officeDocument/2006/relationships/slideLayout" Target="/ppt/slideLayouts/slideLayoutc.xml" Id="Rf7596f81e64649a8" /></Relationships>
</file>

<file path=ppt/slides/_rels/slide36.xml.rels>&#65279;<?xml version="1.0" encoding="utf-8"?><Relationships xmlns="http://schemas.openxmlformats.org/package/2006/relationships"><Relationship Type="http://schemas.openxmlformats.org/officeDocument/2006/relationships/image" Target="/ppt/media/imagec.bin" Id="Rb44613cb11d24fba" /><Relationship Type="http://schemas.openxmlformats.org/officeDocument/2006/relationships/slideLayout" Target="/ppt/slideLayouts/slideLayoutc.xml" Id="R128b51835c5942e1" /><Relationship Type="http://schemas.openxmlformats.org/officeDocument/2006/relationships/chart" Target="/ppt/slides/charts/chart5b.xml" Id="R3abf3c39c8be4f60" /></Relationships>
</file>

<file path=ppt/slides/_rels/slide37.xml.rels>&#65279;<?xml version="1.0" encoding="utf-8"?><Relationships xmlns="http://schemas.openxmlformats.org/package/2006/relationships"><Relationship Type="http://schemas.openxmlformats.org/officeDocument/2006/relationships/image" Target="/ppt/media/imagec.bin" Id="R41b80ede336641fb" /><Relationship Type="http://schemas.openxmlformats.org/officeDocument/2006/relationships/slideLayout" Target="/ppt/slideLayouts/slideLayoutc.xml" Id="R730b53740d074f74" /><Relationship Type="http://schemas.openxmlformats.org/officeDocument/2006/relationships/chart" Target="/ppt/slides/charts/chart5c.xml" Id="R13a90b13c09c47be" /></Relationships>
</file>

<file path=ppt/slides/_rels/slide38.xml.rels>&#65279;<?xml version="1.0" encoding="utf-8"?><Relationships xmlns="http://schemas.openxmlformats.org/package/2006/relationships"><Relationship Type="http://schemas.openxmlformats.org/officeDocument/2006/relationships/image" Target="/ppt/media/imagec.bin" Id="R63568edb5efe4494" /><Relationship Type="http://schemas.openxmlformats.org/officeDocument/2006/relationships/slideLayout" Target="/ppt/slideLayouts/slideLayoutc.xml" Id="R067b7c60eb284a7c" /><Relationship Type="http://schemas.openxmlformats.org/officeDocument/2006/relationships/chart" Target="/ppt/slides/charts/chart5d.xml" Id="R7224944d324c4d80" /></Relationships>
</file>

<file path=ppt/slides/_rels/slide39.xml.rels>&#65279;<?xml version="1.0" encoding="utf-8"?><Relationships xmlns="http://schemas.openxmlformats.org/package/2006/relationships"><Relationship Type="http://schemas.openxmlformats.org/officeDocument/2006/relationships/image" Target="/ppt/media/imagec.bin" Id="R7c167c42b9594e14" /><Relationship Type="http://schemas.openxmlformats.org/officeDocument/2006/relationships/slideLayout" Target="/ppt/slideLayouts/slideLayoutc.xml" Id="Rf3e852ec55904ff5" /><Relationship Type="http://schemas.openxmlformats.org/officeDocument/2006/relationships/chart" Target="/ppt/slides/charts/chart5e.xml" Id="R5aace5e123f24327" /></Relationships>
</file>

<file path=ppt/slides/_rels/slide3a.xml.rels>&#65279;<?xml version="1.0" encoding="utf-8"?><Relationships xmlns="http://schemas.openxmlformats.org/package/2006/relationships"><Relationship Type="http://schemas.openxmlformats.org/officeDocument/2006/relationships/image" Target="/ppt/media/imagec.bin" Id="Rb1e34870462b4599" /><Relationship Type="http://schemas.openxmlformats.org/officeDocument/2006/relationships/slideLayout" Target="/ppt/slideLayouts/slideLayoutc.xml" Id="R6d792c1b78f6466c" /><Relationship Type="http://schemas.openxmlformats.org/officeDocument/2006/relationships/chart" Target="/ppt/slides/charts/chart5f.xml" Id="R3a5146cf2c8641de" /></Relationships>
</file>

<file path=ppt/slides/_rels/slide3b.xml.rels>&#65279;<?xml version="1.0" encoding="utf-8"?><Relationships xmlns="http://schemas.openxmlformats.org/package/2006/relationships"><Relationship Type="http://schemas.openxmlformats.org/officeDocument/2006/relationships/image" Target="/ppt/media/imagec.bin" Id="R9f909dc8f6cf4f77" /><Relationship Type="http://schemas.openxmlformats.org/officeDocument/2006/relationships/slideLayout" Target="/ppt/slideLayouts/slideLayoutc.xml" Id="Rad294451d1e74d98" /><Relationship Type="http://schemas.openxmlformats.org/officeDocument/2006/relationships/chart" Target="/ppt/slides/charts/chart60.xml" Id="R83f968d8053a47e6" /></Relationships>
</file>

<file path=ppt/slides/_rels/slide3c.xml.rels>&#65279;<?xml version="1.0" encoding="utf-8"?><Relationships xmlns="http://schemas.openxmlformats.org/package/2006/relationships"><Relationship Type="http://schemas.openxmlformats.org/officeDocument/2006/relationships/image" Target="/ppt/media/imagec.bin" Id="R32499ce513534491" /><Relationship Type="http://schemas.openxmlformats.org/officeDocument/2006/relationships/slideLayout" Target="/ppt/slideLayouts/slideLayoutc.xml" Id="R3d97794a3ea748ef" /><Relationship Type="http://schemas.openxmlformats.org/officeDocument/2006/relationships/chart" Target="/ppt/slides/charts/chart61.xml" Id="R9932a755ed4c4fa9" /></Relationships>
</file>

<file path=ppt/slides/_rels/slide3d.xml.rels>&#65279;<?xml version="1.0" encoding="utf-8"?><Relationships xmlns="http://schemas.openxmlformats.org/package/2006/relationships"><Relationship Type="http://schemas.openxmlformats.org/officeDocument/2006/relationships/image" Target="/ppt/media/imagec.bin" Id="R6a7e97c2e06342c9" /><Relationship Type="http://schemas.openxmlformats.org/officeDocument/2006/relationships/slideLayout" Target="/ppt/slideLayouts/slideLayoutc.xml" Id="R92b458a5c08149c7" /><Relationship Type="http://schemas.openxmlformats.org/officeDocument/2006/relationships/chart" Target="/ppt/slides/charts/chart62.xml" Id="R494166eaa4ba470b" /></Relationships>
</file>

<file path=ppt/slides/_rels/slide3e.xml.rels>&#65279;<?xml version="1.0" encoding="utf-8"?><Relationships xmlns="http://schemas.openxmlformats.org/package/2006/relationships"><Relationship Type="http://schemas.openxmlformats.org/officeDocument/2006/relationships/image" Target="/ppt/media/imagec.bin" Id="Rc42dabdcd6d441dd" /><Relationship Type="http://schemas.openxmlformats.org/officeDocument/2006/relationships/slideLayout" Target="/ppt/slideLayouts/slideLayoutc.xml" Id="Rbe7cdcae1e2a4844" /></Relationships>
</file>

<file path=ppt/slides/charts/chart3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år föddes ditt barn?</a:t>
            </a:r>
          </a:p>
        </c:rich>
      </c:tx>
      <c:layout/>
      <c:overlay val="0"/>
    </c:title>
    <c:autoTitleDeleted val="0"/>
    <c:plotArea>
      <c:layout/>
      <c:barChart>
        <c:barDir val="col"/>
        <c:grouping val="clustered"/>
        <c:ser>
          <c:idx val="0"/>
          <c:order val="0"/>
          <c:tx>
            <c:v>Vilket år föddes ditt barn?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2018</c:v>
              </c:pt>
              <c:pt idx="1">
                <c:v>2019</c:v>
              </c:pt>
              <c:pt idx="2">
                <c:v>2020</c:v>
              </c:pt>
            </c:strLit>
          </c:cat>
          <c:val>
            <c:numLit>
              <c:formatCode>General</c:formatCode>
              <c:ptCount val="3"/>
              <c:pt idx="0">
                <c:v>0.384615</c:v>
              </c:pt>
              <c:pt idx="1">
                <c:v>0.307692</c:v>
              </c:pt>
              <c:pt idx="2">
                <c:v>0.307692</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barns kön?</a:t>
            </a:r>
          </a:p>
        </c:rich>
      </c:tx>
      <c:layout/>
      <c:overlay val="0"/>
    </c:title>
    <c:autoTitleDeleted val="0"/>
    <c:plotArea>
      <c:layout/>
      <c:barChart>
        <c:barDir val="col"/>
        <c:grouping val="clustered"/>
        <c:ser>
          <c:idx val="0"/>
          <c:order val="0"/>
          <c:tx>
            <c:v>Vilket är ditt barns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2"/>
              <c:pt idx="0">
                <c:v>Flicka</c:v>
              </c:pt>
              <c:pt idx="1">
                <c:v>Pojke</c:v>
              </c:pt>
            </c:strLit>
          </c:cat>
          <c:val>
            <c:numLit>
              <c:formatCode>General</c:formatCode>
              <c:ptCount val="2"/>
              <c:pt idx="0">
                <c:v>0.692308</c:v>
              </c:pt>
              <c:pt idx="1">
                <c:v>0.307692</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title>
      <c:tx>
        <c:rich>
          <a:bodyPr/>
          <a:lstStyle/>
          <a:p>
            <a:pPr>
              <a:defRPr sz="800" b="0" spc="50"/>
            </a:pPr>
            <a:r>
              <a:t>Vilket är ditt kön?</a:t>
            </a:r>
          </a:p>
        </c:rich>
      </c:tx>
      <c:layout/>
      <c:overlay val="0"/>
    </c:title>
    <c:autoTitleDeleted val="0"/>
    <c:plotArea>
      <c:layout/>
      <c:barChart>
        <c:barDir val="col"/>
        <c:grouping val="clustered"/>
        <c:ser>
          <c:idx val="0"/>
          <c:order val="0"/>
          <c:tx>
            <c:v>Vilket är ditt kön?</c:v>
          </c:tx>
          <c:spPr>
            <a:solidFill>
              <a:schemeClr val="accent5"/>
            </a:solidFill>
            <a:ln>
              <a:solidFill>
                <a:schemeClr val="accent5"/>
              </a:solidFill>
            </a:ln>
          </c:spPr>
          <c:invertIfNegative val="0"/>
          <c:dLbls>
            <c:numFmt sourceLinked="0" formatCode="#,##0%;#,##0%"/>
            <c:txPr>
              <a:bodyPr bIns="0" tIns="0"/>
              <a:p>
                <a:pPr>
                  <a:defRPr sz="500" spc="50">
                    <a:solidFill>
                      <a:schemeClr val="tx1">
                        <a:lumMod val="166234"/>
                      </a:schemeClr>
                    </a:solidFill>
                  </a:defRPr>
                </a:pPr>
              </a:p>
            </c:txPr>
            <c:showLegendKey val="0"/>
            <c:showVal val="1"/>
            <c:showCatName val="0"/>
            <c:showSerName val="0"/>
            <c:showPercent val="0"/>
            <c:showBubbleSize val="0"/>
            <c:showLeaderLines val="0"/>
          </c:dLbls>
          <c:cat>
            <c:strLit>
              <c:ptCount val="3"/>
              <c:pt idx="0">
                <c:v>Kvinna</c:v>
              </c:pt>
              <c:pt idx="1">
                <c:v>Man</c:v>
              </c:pt>
              <c:pt idx="2">
                <c:v>Vi är två som svarar på enkäten</c:v>
              </c:pt>
            </c:strLit>
          </c:cat>
          <c:val>
            <c:numLit>
              <c:formatCode>General</c:formatCode>
              <c:ptCount val="3"/>
              <c:pt idx="0">
                <c:v>0.769231</c:v>
              </c:pt>
              <c:pt idx="1">
                <c:v>0.076923</c:v>
              </c:pt>
              <c:pt idx="2">
                <c:v>0.153846</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7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5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3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GR</c:v>
          </c:tx>
          <c:spPr>
            <a:solidFill>
              <a:schemeClr val="accent1"/>
            </a:solidFill>
            <a:ln>
              <a:solidFill>
                <a:schemeClr val="accent1"/>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4.420742</c:v>
              </c:pt>
              <c:pt idx="1">
                <c:v>4.166551</c:v>
              </c:pt>
              <c:pt idx="2">
                <c:v>4.325561</c:v>
              </c:pt>
              <c:pt idx="3">
                <c:v>4.327373</c:v>
              </c:pt>
              <c:pt idx="4">
                <c:v>4.337682</c:v>
              </c:pt>
              <c:pt idx="5">
                <c:v>4.356945</c:v>
              </c:pt>
            </c:numLit>
          </c:val>
        </c:ser>
        <c:ser>
          <c:idx val="1"/>
          <c:order val="1"/>
          <c:tx>
            <c:v>Göteborg</c:v>
          </c:tx>
          <c:spPr>
            <a:solidFill>
              <a:schemeClr val="accent2"/>
            </a:solidFill>
            <a:ln>
              <a:solidFill>
                <a:schemeClr val="accent2"/>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4.376957</c:v>
              </c:pt>
              <c:pt idx="1">
                <c:v>4.124222</c:v>
              </c:pt>
              <c:pt idx="2">
                <c:v>4.263246</c:v>
              </c:pt>
              <c:pt idx="3">
                <c:v>4.269378</c:v>
              </c:pt>
              <c:pt idx="4">
                <c:v>4.267624</c:v>
              </c:pt>
              <c:pt idx="5">
                <c:v>4.280629</c:v>
              </c:pt>
            </c:numLit>
          </c:val>
        </c:ser>
        <c:ser>
          <c:idx val="2"/>
          <c:order val="2"/>
          <c:tx>
            <c:v>Nordost 1</c:v>
          </c:tx>
          <c:spPr>
            <a:solidFill>
              <a:schemeClr val="accent3"/>
            </a:solidFill>
            <a:ln>
              <a:solidFill>
                <a:schemeClr val="accent3"/>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4.320395</c:v>
              </c:pt>
              <c:pt idx="1">
                <c:v>4.132684</c:v>
              </c:pt>
              <c:pt idx="2">
                <c:v>4.203623</c:v>
              </c:pt>
              <c:pt idx="3">
                <c:v>4.227751</c:v>
              </c:pt>
              <c:pt idx="4">
                <c:v>4.228996</c:v>
              </c:pt>
              <c:pt idx="5">
                <c:v>4.283603</c:v>
              </c:pt>
            </c:numLit>
          </c:val>
        </c:ser>
        <c:ser>
          <c:idx val="3"/>
          <c:order val="3"/>
          <c:tx>
            <c:v>Utbyvägen 50 förskola</c:v>
          </c:tx>
          <c:spPr>
            <a:solidFill>
              <a:schemeClr val="accent4"/>
            </a:solidFill>
            <a:ln>
              <a:solidFill>
                <a:schemeClr val="accent4"/>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4.498771</c:v>
              </c:pt>
              <c:pt idx="1">
                <c:v>4.302905</c:v>
              </c:pt>
              <c:pt idx="2">
                <c:v>4.407572</c:v>
              </c:pt>
              <c:pt idx="3">
                <c:v>4.371681</c:v>
              </c:pt>
              <c:pt idx="4">
                <c:v>4.455150</c:v>
              </c:pt>
              <c:pt idx="5">
                <c:v>4.598361</c:v>
              </c:pt>
            </c:numLit>
          </c:val>
        </c:ser>
        <c:ser>
          <c:idx val="4"/>
          <c:order val="4"/>
          <c:tx>
            <c:v>Längtan</c:v>
          </c:tx>
          <c:spPr>
            <a:solidFill>
              <a:schemeClr val="accent5"/>
            </a:solidFill>
            <a:ln>
              <a:solidFill>
                <a:schemeClr val="accent5"/>
              </a:solidFill>
            </a:ln>
          </c:spPr>
          <c:invertIfNegative val="0"/>
          <c:dLbls>
            <c:numFmt sourceLinked="0" formatCode="#,##0.0;-#,##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6"/>
              <c:pt idx="0">
                <c:v>Normer och värden</c:v>
              </c:pt>
              <c:pt idx="1">
                <c:v>Värdegrund och uppdrag</c:v>
              </c:pt>
              <c:pt idx="2">
                <c:v>Omsorg, utveckling och lärande</c:v>
              </c:pt>
              <c:pt idx="3">
                <c:v>Barns inflytande och delaktighet </c:v>
              </c:pt>
              <c:pt idx="4">
                <c:v>Förskola och hem </c:v>
              </c:pt>
              <c:pt idx="5">
                <c:v>Helhetsomdöme</c:v>
              </c:pt>
            </c:strLit>
          </c:cat>
          <c:val>
            <c:numLit>
              <c:formatCode>General</c:formatCode>
              <c:ptCount val="6"/>
              <c:pt idx="0">
                <c:v>4.466667</c:v>
              </c:pt>
              <c:pt idx="1">
                <c:v>4.423077</c:v>
              </c:pt>
              <c:pt idx="2">
                <c:v>4.407767</c:v>
              </c:pt>
              <c:pt idx="3">
                <c:v>4.500000</c:v>
              </c:pt>
              <c:pt idx="4">
                <c:v>4.538462</c:v>
              </c:pt>
              <c:pt idx="5">
                <c:v>4.615385</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5"/>
          <c:min val="1"/>
        </c:scaling>
        <c:delete val="0"/>
        <c:axPos val="b"/>
        <c:majorGridlines>
          <c:spPr>
            <a:ln w="9525">
              <a:solidFill>
                <a:srgbClr val="7F7F7F">
                  <a:alpha val="20000"/>
                </a:srgbClr>
              </a:solidFill>
              <a:round/>
              <a:prstDash val="solid"/>
            </a:ln>
            <a:effectLst/>
          </c:spPr>
        </c:majorGridlines>
        <c:numFmt sourceLinked="0" formatCode="#,##0.0;-#,##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1.000000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1.000000</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0.846154</c:v>
              </c:pt>
            </c:numLit>
          </c:val>
        </c:ser>
        <c:ser>
          <c:idx val="1"/>
          <c:order val="1"/>
          <c:tx>
            <c:v>Varken eller</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0.153846</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0.923077</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0.076923</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0.923077</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0.076923</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0.846154</c:v>
              </c:pt>
            </c:numLit>
          </c:val>
        </c:ser>
        <c:ser>
          <c:idx val="1"/>
          <c:order val="1"/>
          <c:tx>
            <c:v>Varken eller </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0.076923</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0.076923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0.538462</c:v>
              </c:pt>
            </c:numLit>
          </c:val>
        </c:ser>
        <c:ser>
          <c:idx val="1"/>
          <c:order val="1"/>
          <c:tx>
            <c:v>Varken eller</c:v>
          </c:tx>
          <c:spPr>
            <a:solidFill>
              <a:srgbClr val="ffff33"/>
            </a:solidFill>
            <a:ln>
              <a:solidFill>
                <a:srgbClr val="ffff33"/>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0.384615</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0.076923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3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3333"/>
        </c:manualLayout>
      </c:layout>
      <c:barChart>
        <c:barDir val="bar"/>
        <c:grouping val="percentStacked"/>
        <c:ser>
          <c:idx val="0"/>
          <c:order val="0"/>
          <c:tx>
            <c:v>Instämmer + Instämmer helt</c:v>
          </c:tx>
          <c:spPr>
            <a:solidFill>
              <a:srgbClr val="66cc66"/>
            </a:solidFill>
            <a:ln>
              <a:solidFill>
                <a:srgbClr val="66cc66"/>
              </a:solidFill>
            </a:ln>
          </c:spPr>
          <c:invertIfNegative val="0"/>
          <c:dLbls>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1.000000</c:v>
              </c:pt>
            </c:numLit>
          </c:val>
        </c:ser>
        <c:ser>
          <c:idx val="1"/>
          <c:order val="1"/>
          <c:tx>
            <c:v>Varken eller </c:v>
          </c:tx>
          <c:spPr>
            <a:solidFill>
              <a:srgbClr val="ffff33"/>
            </a:solidFill>
            <a:ln>
              <a:solidFill>
                <a:srgbClr val="ffff33"/>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Instämmer inte alls  + Instämmer inte</c:v>
          </c:tx>
          <c:spPr>
            <a:solidFill>
              <a:srgbClr val="df6c55"/>
            </a:solidFill>
            <a:ln>
              <a:solidFill>
                <a:srgbClr val="df6c55"/>
              </a:solidFill>
            </a:ln>
          </c:spPr>
          <c:invertIfNegative val="0"/>
          <c:dLbls>
            <c:dLbl>
              <c:idx val="0"/>
              <c:delete/>
            </c:dLbl>
            <c:numFmt sourceLinked="0" formatCode="#,##0%;#,##0%"/>
            <c:txPr>
              <a:bodyPr bIns="0" tIns="0"/>
              <a:p>
                <a:pPr>
                  <a:defRPr sz="7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Vet inte</c:v>
          </c:tx>
          <c:spPr>
            <a:solidFill>
              <a:srgbClr val="dddddd"/>
            </a:solidFill>
            <a:ln>
              <a:solidFill>
                <a:srgbClr val="dddddd"/>
              </a:solidFill>
            </a:ln>
          </c:spPr>
          <c:invertIfNegative val="0"/>
          <c:dLbls>
            <c:dLbl>
              <c:idx val="0"/>
              <c:delete/>
            </c:dLbl>
            <c:numFmt sourceLinked="0" formatCode="#,##0%;#,##0%"/>
            <c:txPr>
              <a:bodyPr bIns="0" tIns="0"/>
              <a:p>
                <a:pPr>
                  <a:defRPr sz="7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9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7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3333"/>
          <c:w val="1"/>
          <c:h val="0.6667"/>
        </c:manualLayout>
      </c:layou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3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trivs på förskolan</c:v>
              </c:pt>
            </c:strLit>
          </c:cat>
          <c:val>
            <c:numLit>
              <c:formatCode>General</c:formatCode>
              <c:ptCount val="1"/>
              <c:pt idx="0">
                <c:v>0.615385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trivs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0.076923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sig tryggt på förskolan</c:v>
              </c:pt>
            </c:strLit>
          </c:cat>
          <c:val>
            <c:numLit>
              <c:formatCode>General</c:formatCode>
              <c:ptCount val="1"/>
              <c:pt idx="0">
                <c:v>0.538462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sig tryggt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0.076923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0.230769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0.692308</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känner den personal som möter dem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0.076923</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0.538462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...personalen bemöter mitt barn på ett sätt som passar barnet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0.076923</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stimulerar barnens samspel i grupp</c:v>
              </c:pt>
            </c:strLit>
          </c:cat>
          <c:val>
            <c:numLit>
              <c:formatCode>General</c:formatCode>
              <c:ptCount val="1"/>
              <c:pt idx="0">
                <c:v>0.538462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stimulerar barnens samspel i grupp</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0.076923</c:v>
              </c:pt>
            </c:numLit>
          </c:val>
        </c:ser>
        <c:ser>
          <c:idx val="2"/>
          <c:order val="2"/>
          <c:tx>
            <c:v>Varken eller </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0.538462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 ges möjlighet att bearbeta konflikter, reda ut missförstånd, kompromissa och respektera varandra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 </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0.000000</c:v>
              </c:pt>
            </c:numLit>
          </c:val>
        </c:ser>
        <c:ser>
          <c:idx val="2"/>
          <c:order val="2"/>
          <c:tx>
            <c:v>Varken eller </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0.076923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0.461538</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…barnen ges lika möjligheter att utvecklas oberoende av kön, etnisk tillhörighet, religion eller funktionsnedsättning</c:v>
              </c:pt>
            </c:strLit>
          </c:cat>
          <c:val>
            <c:numLit>
              <c:formatCode>General</c:formatCode>
              <c:ptCount val="1"/>
              <c:pt idx="0">
                <c:v>0.076923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det stöd som mitt barn behöver</c:v>
              </c:pt>
            </c:strLit>
          </c:cat>
          <c:val>
            <c:numLit>
              <c:formatCode>General</c:formatCode>
              <c:ptCount val="1"/>
              <c:pt idx="0">
                <c:v>0.615385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det stöd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0.461538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0.538462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ger den stimulans som mitt barn behöver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0.153846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0.307692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0.538462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utemiljö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0.076923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0.692308</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0.230769</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har en innemiljö som är inspirerande och inbjudande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4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0.615385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…mitt barns förskola uppmuntrar till lek,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0.615385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arbetar med att barnen oavsett könstillhörighet ges samma möjligheter, att pröva och utveckla vad de är bra på och vad de är intresserade av</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0.076923</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…språkutveckling och kommunikation</c:v>
              </c:pt>
            </c:strLit>
          </c:cat>
          <c:val>
            <c:numLit>
              <c:formatCode>General</c:formatCode>
              <c:ptCount val="1"/>
              <c:pt idx="0">
                <c:v>0.538462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…språkutveckling och kommunikation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0.153846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0.307692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0.538462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…förmåga att skapa och uttrycka sig i olika former, exempelvis genom bild, form, rörelse, sång, musik, dans, drama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0.153846</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0.230769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0.615385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…matematiska tänkande för att undersöka och reflektera, exempelvis genom användande av begrepp, form, mängd och sortering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4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0.076923</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0.307692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0.615385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teknik och naturvetenskapliga fenomen, exempelvis genom samtal om kroppen, djur och natur eller genom olika experiment</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0.230769</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0.153846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0.615385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…förståelse för hur egna handlingar kan påverka miljön och bidra till en hållbar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0.384615</c:v>
              </c:pt>
            </c:numLit>
          </c:val>
        </c:ser>
        <c:ser>
          <c:idx val="3"/>
          <c:order val="3"/>
          <c:tx>
            <c:v>Instämmer</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0.307692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0.230769</c:v>
              </c:pt>
            </c:numLit>
          </c:val>
        </c:ser>
        <c:ser>
          <c:idx val="5"/>
          <c:order val="5"/>
          <c:tx>
            <c:v>Vet inte</c:v>
          </c:tx>
          <c:spPr>
            <a:solidFill>
              <a:srgbClr val="dddddd"/>
            </a:solidFill>
            <a:ln>
              <a:solidFill>
                <a:srgbClr val="ddddd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upplever att mitt barn får använda digitala verktyg på ett sätt som stimulerar utveckling och lärande.</c:v>
              </c:pt>
            </c:strLit>
          </c:cat>
          <c:val>
            <c:numLit>
              <c:formatCode>General</c:formatCode>
              <c:ptCount val="1"/>
              <c:pt idx="0">
                <c:v>0.076923</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0.076923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0.307692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0.615385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uppmuntrar mitt barn att uttrycka sina tankar och åsikter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3.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0.153846</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0.230769</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0.615385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mitt barns behov och intressen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4.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0.153846</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0.307692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0.538462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tar hänsyn till den information jag förmedlar om mitt barn, till exempel om barnets mående, familjesituation eller utveckling</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5.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0.615385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…förskolan informerar om mål och innehåll i utbildningen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6.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0.076923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0.307692</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0.615385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…utvecklingssamtalet ger mig möjlighet till en god dialog kring mitt barns trivsel, utveckling och lärande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7.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0.076923</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0.538462</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välkommen att ställa frågor och komma med synpunkter</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8.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0.153846</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0.846154</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känner mig trygg med att mitt barn blir väl omhändertaget på förskolan.</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9.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1"/>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är nöjd med mitt barns förskola.</c:v>
              </c:pt>
            </c:strLit>
          </c:cat>
          <c:val>
            <c:numLit>
              <c:formatCode>General</c:formatCode>
              <c:ptCount val="1"/>
              <c:pt idx="0">
                <c:v>0.615385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är nöjd med mitt barns förskola.</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none"/>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a.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manualLayout>
          <c:xMode val="edge"/>
          <c:yMode val="edge"/>
          <c:wMode val="factor"/>
          <c:hMode val="factor"/>
          <c:y val="0"/>
          <c:w val="1"/>
          <c:h val="0.2500"/>
        </c:manualLayout>
      </c:layout>
      <c:barChart>
        <c:barDir val="bar"/>
        <c:grouping val="percentStacked"/>
        <c:ser>
          <c:idx val="0"/>
          <c:order val="0"/>
          <c:tx>
            <c:v>Instämmer inte alls</c:v>
          </c:tx>
          <c:spPr>
            <a:solidFill>
              <a:srgbClr val="df6c55"/>
            </a:solidFill>
            <a:ln>
              <a:solidFill>
                <a:srgbClr val="df6c55"/>
              </a:solidFill>
            </a:ln>
          </c:spPr>
          <c:invertIfNegative val="0"/>
          <c:dLbls>
            <c:dLbl>
              <c:idx val="0"/>
              <c:delete/>
            </c:dLbl>
            <c:numFmt sourceLinked="0" formatCode="#,##0%;#,##0%"/>
            <c:txPr>
              <a:bodyPr bIns="0" tIns="0"/>
              <a:p>
                <a:pPr>
                  <a:defRPr sz="500" spc="50">
                    <a:solidFill>
                      <a:srgbClr val="FFFFFF"/>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1"/>
          <c:order val="1"/>
          <c:tx>
            <c:v>Instämmer inte</c:v>
          </c:tx>
          <c:spPr>
            <a:solidFill>
              <a:srgbClr val="efb644"/>
            </a:solidFill>
            <a:ln>
              <a:solidFill>
                <a:srgbClr val="efb644"/>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2"/>
          <c:order val="2"/>
          <c:tx>
            <c:v>Varken eller</c:v>
          </c:tx>
          <c:spPr>
            <a:solidFill>
              <a:srgbClr val="ffff33"/>
            </a:solidFill>
            <a:ln>
              <a:solidFill>
                <a:srgbClr val="ffff33"/>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ser>
          <c:idx val="3"/>
          <c:order val="3"/>
          <c:tx>
            <c:v>Instämmer </c:v>
          </c:tx>
          <c:spPr>
            <a:solidFill>
              <a:srgbClr val="b3e64d"/>
            </a:solidFill>
            <a:ln>
              <a:solidFill>
                <a:srgbClr val="b3e64d"/>
              </a:solidFill>
            </a:ln>
          </c:spPr>
          <c:invertIfNegative val="0"/>
          <c:dLbls>
            <c:numFmt sourceLinked="0" formatCode="#,##0%;#,##0%"/>
            <c:txPr>
              <a:bodyPr bIns="0" tIns="0"/>
              <a:p>
                <a:pPr>
                  <a:defRPr sz="500" spc="50">
                    <a:solidFill>
                      <a:srgbClr val="000000"/>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0.384615</c:v>
              </c:pt>
            </c:numLit>
          </c:val>
        </c:ser>
        <c:ser>
          <c:idx val="4"/>
          <c:order val="4"/>
          <c:tx>
            <c:v>Instämmer helt</c:v>
          </c:tx>
          <c:spPr>
            <a:solidFill>
              <a:srgbClr val="66cc66"/>
            </a:solidFill>
            <a:ln>
              <a:solidFill>
                <a:srgbClr val="66cc66"/>
              </a:solidFill>
            </a:ln>
          </c:spPr>
          <c:invertIfNegative val="0"/>
          <c:dLbls>
            <c:numFmt sourceLinked="0" formatCode="#,##0%;#,##0%"/>
            <c:txPr>
              <a:bodyPr bIns="0" tIns="0"/>
              <a:p>
                <a:pPr>
                  <a:defRPr sz="500" spc="50">
                    <a:solidFill>
                      <a:srgbClr val="FFFFFF"/>
                    </a:solidFill>
                  </a:defRPr>
                </a:pPr>
              </a:p>
            </c:txPr>
            <c:showLegendKey val="0"/>
            <c:showVal val="1"/>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0.615385</c:v>
              </c:pt>
            </c:numLit>
          </c:val>
        </c:ser>
        <c:ser>
          <c:idx val="5"/>
          <c:order val="5"/>
          <c:tx>
            <c:v>Vet inte</c:v>
          </c:tx>
          <c:spPr>
            <a:solidFill>
              <a:srgbClr val="dddddd"/>
            </a:solidFill>
            <a:ln>
              <a:solidFill>
                <a:srgbClr val="dddddd"/>
              </a:solidFill>
            </a:ln>
          </c:spPr>
          <c:invertIfNegative val="0"/>
          <c:dLbls>
            <c:dLbl>
              <c:idx val="0"/>
              <c:delete/>
            </c:dLbl>
            <c:numFmt sourceLinked="0" formatCode="#,##0%;#,##0%"/>
            <c:txPr>
              <a:bodyPr bIns="0" tIns="0"/>
              <a:p>
                <a:pPr>
                  <a:defRPr sz="500" spc="50">
                    <a:solidFill>
                      <a:srgbClr val="000000"/>
                    </a:solidFill>
                  </a:defRPr>
                </a:pPr>
              </a:p>
            </c:txPr>
            <c:showLegendKey val="0"/>
            <c:showVal val="0"/>
            <c:showCatName val="0"/>
            <c:showSerName val="0"/>
            <c:showPercent val="0"/>
            <c:showBubbleSize val="0"/>
            <c:showLeaderLines val="0"/>
          </c:dLbls>
          <c:cat>
            <c:strLit>
              <c:ptCount val="1"/>
              <c:pt idx="0">
                <c:v>Jag kan rekommendera mitt barns förskola till andra vårdnadshavare.</c:v>
              </c:pt>
            </c:strLit>
          </c:cat>
          <c:val>
            <c:numLit>
              <c:formatCode>General</c:formatCode>
              <c:ptCount val="1"/>
              <c:pt idx="0">
                <c:v>0.000000</c:v>
              </c:pt>
            </c:numLit>
          </c:val>
        </c:ser>
        <c:gapWidth val="162"/>
        <c:overlap val="100"/>
        <c:axId val="54877568"/>
        <c:axId val="46285952"/>
      </c:barChart>
      <c:catAx>
        <c:axId val="54877568"/>
        <c:scaling>
          <c:orientation val="maxMin"/>
        </c:scaling>
        <c:delete val="1"/>
        <c:axPos val="l"/>
        <c:tickLblPos val="none"/>
        <c:spPr>
          <a:noFill/>
          <a:ln w="9525">
            <a:solidFill>
              <a:srgbClr val="7F7F7F">
                <a:alpha val="20000"/>
              </a:srgbClr>
            </a:solidFill>
            <a:round/>
            <a:prstDash val="solid"/>
          </a:ln>
        </c:spPr>
        <c:txPr>
          <a:bodyPr/>
          <a:p>
            <a:pPr>
              <a:defRPr sz="700" spc="50"/>
            </a:pPr>
          </a:p>
        </c:txPr>
        <c:crossAx val="46285952"/>
        <c:crosses val="autoZero"/>
        <c:lblAlgn val="ctr"/>
        <c:lblOffset val="100"/>
        <c:noMultiLvlLbl val="0"/>
      </c:catAx>
      <c:valAx>
        <c:axId val="46285952"/>
        <c:scaling>
          <c:orientation val="minMax"/>
          <c:min val="0"/>
        </c:scaling>
        <c:delete val="0"/>
        <c:axPos val="b"/>
        <c:numFmt sourceLinked="0" formatCode="#,##0%;#,##0%"/>
        <c:majorTickMark val="cross"/>
        <c:minorTickMark val="none"/>
        <c:tickLblPos val="none"/>
        <c:spPr>
          <a:noFill/>
          <a:ln w="9525">
            <a:solidFill>
              <a:srgbClr val="7F7F7F">
                <a:alpha val="20000"/>
              </a:srgbClr>
            </a:solidFill>
            <a:round/>
            <a:prstDash val="solid"/>
          </a:ln>
        </c:spPr>
        <c:txPr>
          <a:bodyPr/>
          <a:p>
            <a:pPr>
              <a:defRPr sz="500" spc="50">
                <a:solidFill>
                  <a:schemeClr val="tx1">
                    <a:lumMod val="166234"/>
                  </a:schemeClr>
                </a:solidFill>
              </a:defRPr>
            </a:pPr>
          </a:p>
        </c:txPr>
        <c:crossAx val="54877568"/>
        <c:crosses val="max"/>
        <c:crossBetween val="between"/>
      </c:valAx>
      <c:spPr>
        <a:noFill/>
      </c:spPr>
    </c:plotArea>
    <c:legend>
      <c:legendPos val="b"/>
      <c:layout>
        <c:manualLayout>
          <c:xMode val="edge"/>
          <c:yMode val="factor"/>
          <c:wMode val="factor"/>
          <c:hMode val="factor"/>
          <c:x val="0"/>
          <c:y val="0.2500"/>
          <c:w val="1"/>
          <c:h val="0.7500"/>
        </c:manualLayout>
      </c:layout>
      <c:overlay val="0"/>
      <c:spPr>
        <a:noFill/>
      </c:spPr>
      <c:txPr>
        <a:bodyPr/>
        <a:p>
          <a:pPr>
            <a:defRPr sz="500" spc="50"/>
          </a:pPr>
        </a:p>
      </c:txPr>
    </c:legend>
    <c:plotVisOnly val="1"/>
  </c:chart>
  <c:spPr>
    <a:noFill/>
    <a:ln>
      <a:noFill/>
    </a:ln>
  </c:spPr>
  <c:printSettings>
    <c:headerFooter/>
    <c:pageMargins b="0.75" l="0.7" r="0.7" t="0.75" header="0.3" footer="0.3"/>
    <c:pageSetup/>
  </c:printSettings>
</c:chartSpace>
</file>

<file path=ppt/slides/charts/chart5b.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col"/>
        <c:grouping val="clustered"/>
        <c:ser>
          <c:idx val="0"/>
          <c:order val="0"/>
          <c:tx>
            <c:v>Vilken eller vilka faktorer upplever du att barnen inte ges lika möjligheter, på grund av? Flera svar kan anges.</c:v>
          </c:tx>
          <c:spPr>
            <a:solidFill>
              <a:schemeClr val="accent5"/>
            </a:solidFill>
            <a:ln>
              <a:solidFill>
                <a:schemeClr val="accent5"/>
              </a:solidFill>
            </a:ln>
          </c:spPr>
          <c:dPt>
            <c:idx val="0"/>
            <c:invertIfNegative val="0"/>
            <c:bubble3D val="0"/>
            <c:spPr>
              <a:solidFill>
                <a:schemeClr val="accent5"/>
              </a:solidFill>
              <a:ln>
                <a:noFill/>
              </a:ln>
            </c:spPr>
          </c:dPt>
          <c:dLbls>
            <c:dLbl>
              <c:idx val="0"/>
              <c:delete/>
            </c:dLbl>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1"/>
              <c:pt idx="0">
                <c:v>Annat</c:v>
              </c:pt>
            </c:strLit>
          </c:cat>
          <c:val>
            <c:numLit>
              <c:formatCode>General</c:formatCode>
              <c:ptCount val="1"/>
              <c:pt idx="0">
                <c:v>#N/A</c:v>
              </c:pt>
            </c:numLit>
          </c:val>
        </c:ser>
        <c:gapWidth val="162"/>
        <c:axId val="54877568"/>
        <c:axId val="46285952"/>
      </c:barChart>
      <c:catAx>
        <c:axId val="54877568"/>
        <c:scaling>
          <c:orientation val="minMax"/>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in"/>
        <c:crossBetween val="between"/>
      </c:valAx>
      <c:spPr>
        <a:noFill/>
      </c:spPr>
    </c:plotArea>
    <c:plotVisOnly val="1"/>
  </c:chart>
  <c:spPr>
    <a:noFill/>
    <a:ln>
      <a:noFill/>
    </a:ln>
  </c:spPr>
  <c:printSettings>
    <c:headerFooter/>
    <c:pageMargins b="0.75" l="0.7" r="0.7" t="0.75" header="0.3" footer="0.3"/>
    <c:pageSetup/>
  </c:printSettings>
</c:chartSpace>
</file>

<file path=ppt/slides/charts/chart5c.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De här fem frågorna är viktigast för mig.</c:v>
          </c:tx>
          <c:spPr>
            <a:solidFill>
              <a:schemeClr val="accent5"/>
            </a:solidFill>
            <a:ln>
              <a:solidFill>
                <a:schemeClr val="accent5"/>
              </a:solidFill>
            </a:ln>
          </c:spPr>
          <c:dPt>
            <c:idx val="0"/>
            <c:invertIfNegative val="0"/>
            <c:bubble3D val="0"/>
            <c:spPr>
              <a:solidFill>
                <a:schemeClr val="accent5"/>
              </a:solidFill>
              <a:ln>
                <a:noFill/>
              </a:ln>
            </c:spPr>
          </c:dPt>
          <c:dPt>
            <c:idx val="1"/>
            <c:invertIfNegative val="0"/>
            <c:bubble3D val="0"/>
            <c:spPr>
              <a:solidFill>
                <a:schemeClr val="accent5"/>
              </a:solidFill>
              <a:ln>
                <a:noFill/>
              </a:ln>
            </c:spPr>
          </c:dPt>
          <c:dPt>
            <c:idx val="2"/>
            <c:invertIfNegative val="0"/>
            <c:bubble3D val="0"/>
            <c:spPr>
              <a:solidFill>
                <a:schemeClr val="accent5"/>
              </a:solidFill>
              <a:ln>
                <a:noFill/>
              </a:ln>
            </c:spPr>
          </c:dPt>
          <c:dPt>
            <c:idx val="3"/>
            <c:invertIfNegative val="0"/>
            <c:bubble3D val="0"/>
            <c:spPr>
              <a:solidFill>
                <a:schemeClr val="accent5"/>
              </a:solidFill>
              <a:ln>
                <a:noFill/>
              </a:ln>
            </c:spPr>
          </c:dPt>
          <c:dPt>
            <c:idx val="4"/>
            <c:invertIfNegative val="0"/>
            <c:bubble3D val="0"/>
            <c:spPr>
              <a:solidFill>
                <a:schemeClr val="accent5"/>
              </a:solidFill>
              <a:ln>
                <a:noFill/>
              </a:ln>
            </c:spPr>
          </c:dPt>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Mitt barn känner sig tryggt på förskolan</c:v>
              </c:pt>
              <c:pt idx="1">
                <c:v>Mitt barn trivs på förskolan</c:v>
              </c:pt>
              <c:pt idx="2">
                <c:v>Jag känner mig trygg med att mitt barn blir väl omhändertaget på förskolan</c:v>
              </c:pt>
              <c:pt idx="3">
                <c:v>Mitt barns förskola uppmuntrar till lek, utveckling och lärande</c:v>
              </c:pt>
              <c:pt idx="4">
                <c:v>Mitt barn ges möjlighet att bearbeta konflikter, reda ut missförstånd, kompromissa och respektera varandra</c:v>
              </c:pt>
            </c:strLit>
          </c:cat>
          <c:val>
            <c:numLit>
              <c:formatCode>General</c:formatCode>
              <c:ptCount val="5"/>
              <c:pt idx="0">
                <c:v>0.692308</c:v>
              </c:pt>
              <c:pt idx="1">
                <c:v>0.615385</c:v>
              </c:pt>
              <c:pt idx="2">
                <c:v>0.538462</c:v>
              </c:pt>
              <c:pt idx="3">
                <c:v>0.384615</c:v>
              </c:pt>
              <c:pt idx="4">
                <c:v>0.384615</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9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plotVisOnly val="1"/>
  </c:chart>
  <c:spPr>
    <a:noFill/>
    <a:ln>
      <a:noFill/>
    </a:ln>
  </c:spPr>
  <c:printSettings>
    <c:headerFooter/>
    <c:pageMargins b="0.75" l="0.7" r="0.7" t="0.75" header="0.3" footer="0.3"/>
    <c:pageSetup/>
  </c:printSettings>
</c:chartSpace>
</file>

<file path=ppt/slides/charts/chart5d.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0.923077</c:v>
              </c:pt>
              <c:pt idx="2">
                <c:v>0.923077</c:v>
              </c:pt>
              <c:pt idx="3">
                <c:v>0.923077</c:v>
              </c:pt>
              <c:pt idx="4">
                <c:v>0.923077</c:v>
              </c:pt>
              <c:pt idx="5">
                <c:v>0.923077</c:v>
              </c:pt>
              <c:pt idx="6">
                <c:v>0.846154</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7"/>
              <c:pt idx="0">
                <c:v>…mitt barn trivs på förskolan</c:v>
              </c:pt>
              <c:pt idx="1">
                <c:v>...mitt barn känner sig tryggt på förskolan</c:v>
              </c:pt>
              <c:pt idx="2">
                <c:v>…mitt barn känner den personal som möter dem på förskolan</c:v>
              </c:pt>
              <c:pt idx="3">
                <c:v>...personalen bemöter mitt barn på ett sätt som passar barnet</c:v>
              </c:pt>
              <c:pt idx="4">
                <c:v>…förskolan stimulerar barnens samspel i grupp</c:v>
              </c:pt>
              <c:pt idx="5">
                <c:v>…mitt barn ges möjlighet att bearbeta konflikter, reda ut missförstånd, kompromissa och respektera varandra</c:v>
              </c:pt>
              <c:pt idx="6">
                <c:v>…barnen ges lika möjligheter att utvecklas oberoende av kön, etnisk tillhörighet, religion eller funktionsnedsättning</c:v>
              </c:pt>
            </c:strLit>
          </c:cat>
          <c:val>
            <c:numLit>
              <c:formatCode>General</c:formatCode>
              <c:ptCount val="7"/>
              <c:pt idx="0">
                <c:v>1.000000</c:v>
              </c:pt>
              <c:pt idx="1">
                <c:v>0.888889</c:v>
              </c:pt>
              <c:pt idx="2">
                <c:v>0.888889</c:v>
              </c:pt>
              <c:pt idx="3">
                <c:v>0.888889</c:v>
              </c:pt>
              <c:pt idx="4">
                <c:v>0.888889</c:v>
              </c:pt>
              <c:pt idx="5">
                <c:v>0.888889</c:v>
              </c:pt>
              <c:pt idx="6">
                <c:v>0.888889</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e.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1.000000</c:v>
              </c:pt>
              <c:pt idx="1">
                <c:v>1.000000</c:v>
              </c:pt>
              <c:pt idx="2">
                <c:v>0.846154</c:v>
              </c:pt>
              <c:pt idx="3">
                <c:v>0.923077</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4"/>
              <c:pt idx="0">
                <c:v>…förskolan ger det stöd som mitt barn behöver</c:v>
              </c:pt>
              <c:pt idx="1">
                <c:v>…förskolan ger den stimulans som mitt barn behöver</c:v>
              </c:pt>
              <c:pt idx="2">
                <c:v>…mitt barns förskola har en utemiljö som är inspirerande och inbjudande</c:v>
              </c:pt>
              <c:pt idx="3">
                <c:v>…mitt barns förskola har en innemiljö som är inspirerande och inbjudande</c:v>
              </c:pt>
            </c:strLit>
          </c:cat>
          <c:val>
            <c:numLit>
              <c:formatCode>General</c:formatCode>
              <c:ptCount val="4"/>
              <c:pt idx="0">
                <c:v>1.000000</c:v>
              </c:pt>
              <c:pt idx="1">
                <c:v>1.000000</c:v>
              </c:pt>
              <c:pt idx="2">
                <c:v>0.888889</c:v>
              </c:pt>
              <c:pt idx="3">
                <c:v>0.888889</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5f.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1.000000</c:v>
              </c:pt>
              <c:pt idx="2">
                <c:v>0.923077</c:v>
              </c:pt>
              <c:pt idx="3">
                <c:v>0.846154</c:v>
              </c:pt>
              <c:pt idx="4">
                <c:v>0.846154</c:v>
              </c:pt>
              <c:pt idx="5">
                <c:v>0.923077</c:v>
              </c:pt>
              <c:pt idx="6">
                <c:v>0.769231</c:v>
              </c:pt>
              <c:pt idx="7">
                <c:v>0.538462</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8"/>
              <c:pt idx="0">
                <c:v>…mitt barns förskola uppmuntrar till lek, utveckling och lärande</c:v>
              </c:pt>
              <c:pt idx="1">
                <c:v>…förskolan arbetar med att barnen oavsett könstillhörighet ges samma möjligheter, att pröva och utveckla vad de är bra på och vad de är intresserade av</c:v>
              </c:pt>
              <c:pt idx="2">
                <c:v>…språkutveckling och kommunikation</c:v>
              </c:pt>
              <c:pt idx="3">
                <c:v>…förmåga att skapa och uttrycka sig i olika former, exempelvis genom bild, form, rörelse, sång, musik, dans, drama</c:v>
              </c:pt>
              <c:pt idx="4">
                <c:v>…matematiska tänkande för att undersöka och reflektera, exempelvis genom användande av begrepp, form, mängd och sortering</c:v>
              </c:pt>
              <c:pt idx="5">
                <c:v>…förståelse för teknik och naturvetenskapliga fenomen, exempelvis genom samtal om kroppen, djur och natur eller genom olika experiment</c:v>
              </c:pt>
              <c:pt idx="6">
                <c:v>…förståelse för hur egna handlingar kan påverka miljön och bidra till en hållbar utveckling</c:v>
              </c:pt>
              <c:pt idx="7">
                <c:v>Jag upplever att mitt barn får använda digitala verktyg på ett sätt som stimulerar utveckling och lärande.</c:v>
              </c:pt>
            </c:strLit>
          </c:cat>
          <c:val>
            <c:numLit>
              <c:formatCode>General</c:formatCode>
              <c:ptCount val="8"/>
              <c:pt idx="0">
                <c:v>1.000000</c:v>
              </c:pt>
              <c:pt idx="1">
                <c:v>1.000000</c:v>
              </c:pt>
              <c:pt idx="2">
                <c:v>0.888889</c:v>
              </c:pt>
              <c:pt idx="3">
                <c:v>0.777778</c:v>
              </c:pt>
              <c:pt idx="4">
                <c:v>0.777778</c:v>
              </c:pt>
              <c:pt idx="5">
                <c:v>0.888889</c:v>
              </c:pt>
              <c:pt idx="6">
                <c:v>0.666667</c:v>
              </c:pt>
              <c:pt idx="7">
                <c:v>0.666667</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0.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0.923077</c:v>
              </c:pt>
              <c:pt idx="1">
                <c:v>0.846154</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…förskolan uppmuntrar mitt barn att uttrycka sina tankar och åsikter</c:v>
              </c:pt>
              <c:pt idx="1">
                <c:v>…förskolan tar hänsyn till mitt barns behov och intressen</c:v>
              </c:pt>
            </c:strLit>
          </c:cat>
          <c:val>
            <c:numLit>
              <c:formatCode>General</c:formatCode>
              <c:ptCount val="2"/>
              <c:pt idx="0">
                <c:v>0.888889</c:v>
              </c:pt>
              <c:pt idx="1">
                <c:v>0.888889</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1.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0.846154</c:v>
              </c:pt>
              <c:pt idx="1">
                <c:v>1.000000</c:v>
              </c:pt>
              <c:pt idx="2">
                <c:v>0.923077</c:v>
              </c:pt>
              <c:pt idx="3">
                <c:v>0.923077</c:v>
              </c:pt>
              <c:pt idx="4">
                <c:v>1.000000</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5"/>
              <c:pt idx="0">
                <c:v>…förskolan tar hänsyn till den information jag förmedlar om mitt barn, till exempel om barnets mående, familjesituation eller utveckling</c:v>
              </c:pt>
              <c:pt idx="1">
                <c:v>…förskolan informerar om mål och innehåll i utbildningen</c:v>
              </c:pt>
              <c:pt idx="2">
                <c:v>…utvecklingssamtalet ger mig möjlighet till en god dialog kring mitt barns trivsel, utveckling och lärande</c:v>
              </c:pt>
              <c:pt idx="3">
                <c:v>Jag känner mig välkommen att ställa frågor och komma med synpunkter</c:v>
              </c:pt>
              <c:pt idx="4">
                <c:v>Jag känner mig trygg med att mitt barn blir väl omhändertaget på förskolan.</c:v>
              </c:pt>
            </c:strLit>
          </c:cat>
          <c:val>
            <c:numLit>
              <c:formatCode>General</c:formatCode>
              <c:ptCount val="5"/>
              <c:pt idx="0">
                <c:v>0.888889</c:v>
              </c:pt>
              <c:pt idx="1">
                <c:v>1.000000</c:v>
              </c:pt>
              <c:pt idx="2">
                <c:v>0.888889</c:v>
              </c:pt>
              <c:pt idx="3">
                <c:v>1.000000</c:v>
              </c:pt>
              <c:pt idx="4">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charts/chart62.xml><?xml version="1.0" encoding="utf-8"?>
<c:chartSpace xmlns:a="http://schemas.openxmlformats.org/drawingml/2006/main" xmlns:adp="http://whatever" xmlns:c="http://schemas.openxmlformats.org/drawingml/2006/chart" xmlns:p="http://schemas.openxmlformats.org/presentationml/2006/main" xmlns:r="http://schemas.openxmlformats.org/officeDocument/2006/relationships" xmlns:xs="http://www.w3.org/2001/XMLSchema">
  <c:lang val="en-GB"/>
  <c:chart>
    <c:autoTitleDeleted val="1"/>
    <c:plotArea>
      <c:layout/>
      <c:barChart>
        <c:barDir val="bar"/>
        <c:grouping val="clustered"/>
        <c:ser>
          <c:idx val="0"/>
          <c:order val="0"/>
          <c:tx>
            <c:v>Total</c:v>
          </c:tx>
          <c:spPr>
            <a:solidFill>
              <a:srgbClr val="00695c"/>
            </a:solidFill>
            <a:ln>
              <a:solidFill>
                <a:srgbClr val="00695c"/>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1.000000</c:v>
              </c:pt>
              <c:pt idx="1">
                <c:v>1.000000</c:v>
              </c:pt>
            </c:numLit>
          </c:val>
        </c:ser>
        <c:ser>
          <c:idx val="1"/>
          <c:order val="1"/>
          <c:tx>
            <c:v>Flicka</c:v>
          </c:tx>
          <c:spPr>
            <a:solidFill>
              <a:srgbClr val="EDD896"/>
            </a:solidFill>
            <a:ln>
              <a:solidFill>
                <a:srgbClr val="EDD896"/>
              </a:solidFill>
            </a:ln>
          </c:spPr>
          <c:invertIfNegative val="0"/>
          <c:dLbls>
            <c:numFmt sourceLinked="0" formatCode="#,##0%;#,##0%"/>
            <c:txPr>
              <a:bodyPr bIns="0" tIns="0"/>
              <a:p>
                <a:pPr>
                  <a:defRPr sz="700" spc="50">
                    <a:solidFill>
                      <a:schemeClr val="tx1">
                        <a:lumMod val="166234"/>
                      </a:schemeClr>
                    </a:solidFill>
                  </a:defRPr>
                </a:pPr>
              </a:p>
            </c:txPr>
            <c:showLegendKey val="0"/>
            <c:showVal val="1"/>
            <c:showCatName val="0"/>
            <c:showSerName val="0"/>
            <c:showPercent val="0"/>
            <c:showBubbleSize val="0"/>
            <c:showLeaderLines val="0"/>
          </c:dLbls>
          <c:cat>
            <c:strLit>
              <c:ptCount val="2"/>
              <c:pt idx="0">
                <c:v>Jag är nöjd med mitt barns förskola.</c:v>
              </c:pt>
              <c:pt idx="1">
                <c:v>Jag kan rekommendera mitt barns förskola till andra vårdnadshavare.</c:v>
              </c:pt>
            </c:strLit>
          </c:cat>
          <c:val>
            <c:numLit>
              <c:formatCode>General</c:formatCode>
              <c:ptCount val="2"/>
              <c:pt idx="0">
                <c:v>1.000000</c:v>
              </c:pt>
              <c:pt idx="1">
                <c:v>1.000000</c:v>
              </c:pt>
            </c:numLit>
          </c:val>
        </c:ser>
        <c:gapWidth val="162"/>
        <c:axId val="54877568"/>
        <c:axId val="46285952"/>
      </c:barChart>
      <c:catAx>
        <c:axId val="54877568"/>
        <c:scaling>
          <c:orientation val="maxMin"/>
        </c:scaling>
        <c:delete val="0"/>
        <c:axPos val="l"/>
        <c:majorTickMark val="out"/>
        <c:minorTickMark val="none"/>
        <c:tickLblPos val="low"/>
        <c:spPr>
          <a:noFill/>
          <a:ln w="9525">
            <a:solidFill>
              <a:srgbClr val="7F7F7F">
                <a:alpha val="20000"/>
              </a:srgbClr>
            </a:solidFill>
            <a:round/>
            <a:prstDash val="solid"/>
          </a:ln>
        </c:spPr>
        <c:txPr>
          <a:bodyPr/>
          <a:p>
            <a:pPr>
              <a:defRPr sz="800" spc="50"/>
            </a:pPr>
          </a:p>
        </c:txPr>
        <c:crossAx val="46285952"/>
        <c:crosses val="autoZero"/>
        <c:auto val="1"/>
        <c:lblAlgn val="ctr"/>
        <c:lblOffset val="100"/>
        <c:noMultiLvlLbl val="0"/>
      </c:catAx>
      <c:valAx>
        <c:axId val="46285952"/>
        <c:scaling>
          <c:orientation val="minMax"/>
          <c:max val="1"/>
          <c:min val="0"/>
        </c:scaling>
        <c:delete val="0"/>
        <c:axPos val="b"/>
        <c:majorGridlines>
          <c:spPr>
            <a:ln w="9525">
              <a:solidFill>
                <a:srgbClr val="7F7F7F">
                  <a:alpha val="20000"/>
                </a:srgbClr>
              </a:solidFill>
              <a:round/>
              <a:prstDash val="solid"/>
            </a:ln>
            <a:effectLst/>
          </c:spPr>
        </c:majorGridlines>
        <c:numFmt sourceLinked="0" formatCode="#,##0%;#,##0%"/>
        <c:majorTickMark val="out"/>
        <c:minorTickMark val="none"/>
        <c:tickLblPos val="nextTo"/>
        <c:spPr>
          <a:noFill/>
          <a:ln>
            <a:noFill/>
          </a:ln>
        </c:spPr>
        <c:txPr>
          <a:bodyPr/>
          <a:p>
            <a:pPr>
              <a:defRPr sz="700" spc="50">
                <a:solidFill>
                  <a:schemeClr val="tx1">
                    <a:lumMod val="166234"/>
                  </a:schemeClr>
                </a:solidFill>
              </a:defRPr>
            </a:pPr>
          </a:p>
        </c:txPr>
        <c:crossAx val="54877568"/>
        <c:crosses val="max"/>
        <c:crossBetween val="between"/>
      </c:valAx>
      <c:spPr>
        <a:noFill/>
      </c:spPr>
    </c:plotArea>
    <c:legend>
      <c:legendPos val="t"/>
      <c:overlay val="0"/>
      <c:spPr>
        <a:noFill/>
      </c:spPr>
      <c:txPr>
        <a:bodyPr/>
        <a:p>
          <a:pPr>
            <a:defRPr sz="700" spc="50"/>
          </a:pPr>
        </a:p>
      </c:txPr>
    </c:legend>
    <c:plotVisOnly val="1"/>
  </c:chart>
  <c:spPr>
    <a:noFill/>
    <a:ln>
      <a:noFill/>
    </a:ln>
  </c:spPr>
  <c:printSettings>
    <c:headerFooter/>
    <c:pageMargins b="0.75" l="0.7" r="0.7" t="0.75" header="0.3" footer="0.3"/>
    <c:pageSetup/>
  </c:printSettings>
</c:chartSpace>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Center">
            <a:extLst>
              <a:ext uri="{FF2B5EF4-FFF2-40B4-BE49-F238E27FC236}">
                <a16:creationId xmlns:a16="http://schemas.microsoft.com/office/drawing/2014/main" id="{800ECFAC-0FCA-4213-93C8-00F3A777F06F}"/>
              </a:ext>
            </a:extLst>
          </p:cNvPr>
          <p:cNvSpPr>
            <a:spLocks noGrp="1"/>
          </p:cNvSpPr>
          <p:nvPr>
            <p:ph type="ctrTitle"/>
          </p:nvPr>
        </p:nvSpPr>
        <p:spPr/>
        <p:txBody>
          <a:bodyPr/>
          <a:lstStyle/>
          <a:p>
            <a:r>
              <a:rPr lang="sv-SE" sz="2667" b="1" kern="0" noProof="1">
                <a:latin typeface="Arial Black" charset="0"/>
                <a:ea typeface="Verdana" panose="020B0604030504040204" pitchFamily="34" charset="0"/>
                <a:cs typeface="Arial Black" charset="0"/>
              </a:rPr>
              <a:t>Regiongemensam enkät i förskola/pedagogisk omsorg 2024</a:t>
            </a:r>
          </a:p>
        </p:txBody>
      </p:sp>
      <p:sp>
        <p:nvSpPr>
          <p:cNvPr id="3" name="Title1Center">
            <a:extLst>
              <a:ext uri="{FF2B5EF4-FFF2-40B4-BE49-F238E27FC236}">
                <a16:creationId xmlns:a16="http://schemas.microsoft.com/office/drawing/2014/main" id="{BBFC098D-6D62-4F23-A728-CACC2AA3B914}"/>
              </a:ext>
            </a:extLst>
          </p:cNvPr>
          <p:cNvSpPr>
            <a:spLocks noGrp="1"/>
          </p:cNvSpPr>
          <p:nvPr>
            <p:ph type="body" sz="quarter" idx="11"/>
          </p:nvPr>
        </p:nvSpPr>
        <p:spPr>
          <a:xfrm>
            <a:off x="1847171" y="2866577"/>
            <a:ext cx="6055604" cy="632259"/>
          </a:xfrm>
        </p:spPr>
        <p:txBody>
          <a:bodyPr/>
          <a:lstStyle/>
          <a:p>
            <a:r>
              <a:rPr lang="sv-SE" dirty="0" err="1"/>
              <a:t>Rapport för: </a:t>
            </a:r>
            <a:br>
              <a:rPr lang="sv-SE" dirty="0" err="1"/>
            </a:br>
            <a:r>
              <a:rPr lang="sv-SE" dirty="0" err="1"/>
              <a:t>Längtan</a:t>
            </a:r>
          </a:p>
        </p:txBody>
      </p:sp>
      <p:sp>
        <p:nvSpPr>
          <p:cNvPr id="5" name="Title2Center">
            <a:extLst>
              <a:ext uri="{FF2B5EF4-FFF2-40B4-BE49-F238E27FC236}">
                <a16:creationId xmlns:a16="http://schemas.microsoft.com/office/drawing/2014/main" id="{B9EC736E-27BB-465F-93AC-7AA8992A2536}"/>
              </a:ext>
            </a:extLst>
          </p:cNvPr>
          <p:cNvSpPr>
            <a:spLocks noGrp="1"/>
          </p:cNvSpPr>
          <p:nvPr>
            <p:ph type="body" sz="quarter" idx="12"/>
          </p:nvPr>
        </p:nvSpPr>
        <p:spPr/>
        <p:txBody>
          <a:bodyPr/>
          <a:lstStyle/>
          <a:p>
            <a:r>
              <a:rPr lang="sv-SE"/>
              <a:t>Grundurval</a:t>
            </a:r>
          </a:p>
        </p:txBody>
      </p:sp>
      <p:pic>
        <p:nvPicPr>
          <p:cNvPr id="6" name="Bildobjekt 5">
            <a:extLst>
              <a:ext uri="{FF2B5EF4-FFF2-40B4-BE49-F238E27FC236}">
                <a16:creationId xmlns:a16="http://schemas.microsoft.com/office/drawing/2014/main" id="{E0FA3152-51D7-4363-BF6E-6923B8333564}"/>
              </a:ext>
            </a:extLst>
          </p:cNvPr>
          <p:cNvPicPr>
            <a:picLocks noChangeAspect="1"/>
          </p:cNvPicPr>
          <p:nvPr/>
        </p:nvPicPr>
        <p:blipFill>
          <a:blip r:embed="R23d947ca47684e39">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7737878" y="4519073"/>
            <a:ext cx="1143014" cy="402318"/>
          </a:xfrm>
          <a:prstGeom prst="rect">
            <a:avLst/>
          </a:prstGeom>
        </p:spPr>
      </p:pic>
      <p:grpSp>
        <p:nvGrpSpPr>
          <p:cNvPr id="60" name="BodyFooter"/>
          <p:cNvGrpSpPr/>
          <p:nvPr/>
        </p:nvGrpSpPr>
        <p:grpSpPr>
          <a:xfrm>
            <a:off x="720000" y="5040000"/>
            <a:ext cx="7704000" cy="518400"/>
            <a:chOff x="720000" y="5040000"/>
            <a:chExt cx="7704000" cy="518400"/>
          </a:xfrm>
        </p:grpSpPr>
        <p:sp>
          <p:nvSpPr>
            <p:cNvPr id="61" name="BodyFooterCenter"/>
            <p:cNvSpPr txBox="1"/>
            <p:nvPr/>
          </p:nvSpPr>
          <p:spPr>
            <a:xfrm>
              <a:off y="504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2709620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Innehållsförteckning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03518"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a9e3334d72d4e8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graphicFrame>
        <p:nvGraphicFramePr>
          <p:cNvPr id="7" name="Tabell 6">
            <a:extLst>
              <a:ext uri="{FF2B5EF4-FFF2-40B4-BE49-F238E27FC236}">
                <a16:creationId xmlns:a16="http://schemas.microsoft.com/office/drawing/2014/main" id="{FC86CDF9-236B-46BA-A49F-51F86AE2F183}"/>
              </a:ext>
            </a:extLst>
          </p:cNvPr>
          <p:cNvGraphicFramePr>
            <a:graphicFrameLocks noGrp="1"/>
          </p:cNvGraphicFramePr>
          <p:nvPr>
            <p:extLst>
              <p:ext uri="{D42A27DB-BD31-4B8C-83A1-F6EECF244321}">
                <p14:modId xmlns:p14="http://schemas.microsoft.com/office/powerpoint/2010/main" val="3524337425"/>
              </p:ext>
            </p:extLst>
          </p:nvPr>
        </p:nvGraphicFramePr>
        <p:xfrm>
          <a:off x="678263" y="903520"/>
          <a:ext cx="3403880" cy="3479084"/>
        </p:xfrm>
        <a:graphic>
          <a:graphicData uri="http://schemas.openxmlformats.org/drawingml/2006/table">
            <a:tbl>
              <a:tblPr>
                <a:tableStyleId>{793D81CF-94F2-401A-BA57-92F5A7B2D0C5}</a:tableStyleId>
              </a:tblPr>
              <a:tblGrid>
                <a:gridCol w="2961316">
                  <a:extLst>
                    <a:ext uri="{9D8B030D-6E8A-4147-A177-3AD203B41FA5}">
                      <a16:colId xmlns:a16="http://schemas.microsoft.com/office/drawing/2014/main" val="1250180011"/>
                    </a:ext>
                  </a:extLst>
                </a:gridCol>
                <a:gridCol w="442564">
                  <a:extLst>
                    <a:ext uri="{9D8B030D-6E8A-4147-A177-3AD203B41FA5}">
                      <a16:colId xmlns:a16="http://schemas.microsoft.com/office/drawing/2014/main" val="3336228349"/>
                    </a:ext>
                  </a:extLst>
                </a:gridCol>
              </a:tblGrid>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Om undersökningen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1182581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Bakgrundsfrågor</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03740478"/>
                  </a:ext>
                </a:extLst>
              </a:tr>
              <a:tr h="204652">
                <a:tc>
                  <a:txBody>
                    <a:bodyPr/>
                    <a:lstStyle/>
                    <a:p>
                      <a:pPr lvl="0" algn="l" fontAlgn="b"/>
                      <a:r>
                        <a:rPr lang="sv-SE" sz="1000" b="0" u="none" strike="noStrike" kern="1200" dirty="0">
                          <a:solidFill>
                            <a:srgbClr val="000000"/>
                          </a:solidFill>
                          <a:effectLst/>
                          <a:latin typeface="Consolas" panose="020B0609020204030204" pitchFamily="49" charset="0"/>
                          <a:ea typeface="+mn-ea"/>
                          <a:cs typeface="+mn-cs"/>
                        </a:rPr>
                        <a:t>Jämförelsevärden per frågeområde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lvl="0" algn="r" fontAlgn="b"/>
                      <a:r>
                        <a:rPr lang="sv-SE" sz="1000" b="0" u="none" strike="noStrike" kern="1200" dirty="0">
                          <a:solidFill>
                            <a:srgbClr val="000000"/>
                          </a:solidFill>
                          <a:effectLst/>
                          <a:latin typeface="Consolas" panose="020B0609020204030204" pitchFamily="49" charset="0"/>
                          <a:ea typeface="+mn-ea"/>
                          <a:cs typeface="+mn-cs"/>
                        </a:rPr>
                        <a:t>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5609752"/>
                  </a:ext>
                </a:extLst>
              </a:tr>
              <a:tr h="204652">
                <a:tc>
                  <a:txBody>
                    <a:bodyPr/>
                    <a:lstStyle/>
                    <a:p>
                      <a:pPr marL="0" algn="l"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Högst andel höga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914400" rtl="0" eaLnBrk="1" fontAlgn="b" latinLnBrk="0" hangingPunct="1"/>
                      <a:r>
                        <a:rPr lang="sv-SE" sz="1000" b="0" u="none" strike="noStrike" kern="1200" dirty="0">
                          <a:solidFill>
                            <a:srgbClr val="000000"/>
                          </a:solidFill>
                          <a:effectLst/>
                          <a:latin typeface="Consolas" panose="020B0609020204030204" pitchFamily="49" charset="0"/>
                          <a:ea typeface="+mn-ea"/>
                          <a:cs typeface="+mn-cs"/>
                        </a:rPr>
                        <a:t>6</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24229260"/>
                  </a:ext>
                </a:extLst>
              </a:tr>
              <a:tr h="204652">
                <a:tc>
                  <a:txBody>
                    <a:bodyPr/>
                    <a:lstStyle/>
                    <a:p>
                      <a:pPr algn="l" fontAlgn="b"/>
                      <a:r>
                        <a:rPr lang="sv-SE" sz="1000" b="0" u="none" strike="noStrike" kern="1200" dirty="0">
                          <a:solidFill>
                            <a:srgbClr val="000000"/>
                          </a:solidFill>
                          <a:effectLst/>
                          <a:latin typeface="Consolas" panose="020B0609020204030204" pitchFamily="49" charset="0"/>
                          <a:ea typeface="+mn-ea"/>
                          <a:cs typeface="+mn-cs"/>
                        </a:rPr>
                        <a:t>Högst andel låga betyg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sv-SE" sz="1000" b="0" u="none" strike="noStrike" kern="1200" dirty="0">
                          <a:solidFill>
                            <a:srgbClr val="000000"/>
                          </a:solidFill>
                          <a:effectLst/>
                          <a:latin typeface="Consolas" panose="020B0609020204030204" pitchFamily="49" charset="0"/>
                          <a:ea typeface="+mn-ea"/>
                          <a:cs typeface="+mn-cs"/>
                        </a:rPr>
                        <a:t>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36304523"/>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Högst andel vet ej</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8</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43715062"/>
                  </a:ext>
                </a:extLst>
              </a:tr>
              <a:tr h="204652">
                <a:tc>
                  <a:txBody>
                    <a:bodyPr/>
                    <a:lstStyle/>
                    <a:p>
                      <a:pPr algn="l" rtl="0" fontAlgn="t"/>
                      <a:r>
                        <a:rPr lang="sv-SE" sz="1000" b="0" u="none" strike="noStrike" kern="1200" dirty="0">
                          <a:solidFill>
                            <a:srgbClr val="000000"/>
                          </a:solidFill>
                          <a:effectLst/>
                          <a:latin typeface="Consolas" panose="020B0609020204030204" pitchFamily="49" charset="0"/>
                          <a:ea typeface="+mn-ea"/>
                          <a:cs typeface="+mn-cs"/>
                        </a:rPr>
                        <a:t>Resultat per fråga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t"/>
                      <a:r>
                        <a:rPr lang="sv-SE" sz="10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10309675"/>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4739904"/>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Värdegrund och uppdrag</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12</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6671235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Omsorg, utveckling och lärande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9382607"/>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Barns inflytande och delaktighet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17</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4998430"/>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Förskola och hem</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19</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9658892"/>
                  </a:ext>
                </a:extLst>
              </a:tr>
              <a:tr h="204652">
                <a:tc>
                  <a:txBody>
                    <a:bodyPr/>
                    <a:lstStyle/>
                    <a:p>
                      <a:pPr marL="342870" lvl="1" algn="l"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Helhetsomdöme</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800" b="0" u="none" strike="noStrike" kern="1200" dirty="0">
                          <a:solidFill>
                            <a:srgbClr val="000000"/>
                          </a:solidFill>
                          <a:effectLst/>
                          <a:latin typeface="Consolas" panose="020B0609020204030204" pitchFamily="49" charset="0"/>
                          <a:ea typeface="+mn-ea"/>
                          <a:cs typeface="+mn-cs"/>
                        </a:rPr>
                        <a:t>21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73539848"/>
                  </a:ext>
                </a:extLst>
              </a:tr>
              <a:tr h="204652">
                <a:tc>
                  <a:txBody>
                    <a:bodyPr/>
                    <a:lstStyle/>
                    <a:p>
                      <a:pPr marL="0" lvl="1"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Normer och värden</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23</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9016869"/>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Viktigaste frågorna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24</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63628157"/>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Könsuppdelad andel positiva</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25</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66589183"/>
                  </a:ext>
                </a:extLst>
              </a:tr>
              <a:tr h="204652">
                <a:tc>
                  <a:txBody>
                    <a:bodyPr/>
                    <a:lstStyle/>
                    <a:p>
                      <a:pPr marL="0" algn="l"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Frågeområde per enhet</a:t>
                      </a:r>
                    </a:p>
                  </a:txBody>
                  <a:tcPr marL="7938" marR="7938" marT="7938" marB="0" anchor="b">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algn="r" defTabSz="685741" rtl="0" eaLnBrk="1" fontAlgn="t" latinLnBrk="0" hangingPunct="1"/>
                      <a:r>
                        <a:rPr lang="sv-SE" sz="1000" b="0" u="none" strike="noStrike" kern="1200" dirty="0">
                          <a:solidFill>
                            <a:srgbClr val="000000"/>
                          </a:solidFill>
                          <a:effectLst/>
                          <a:latin typeface="Consolas" panose="020B0609020204030204" pitchFamily="49" charset="0"/>
                          <a:ea typeface="+mn-ea"/>
                          <a:cs typeface="+mn-cs"/>
                        </a:rPr>
                        <a:t>31</a:t>
                      </a:r>
                    </a:p>
                  </a:txBody>
                  <a:tcPr marL="7938" marR="7938" marT="7938" marB="0" anchor="b">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543388002"/>
                  </a:ext>
                </a:extLst>
              </a:tr>
            </a:tbl>
          </a:graphicData>
        </a:graphic>
      </p:graphicFrame>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3567145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F106A5FE-A9AB-43DF-B725-BB574CB38895}"/>
              </a:ext>
            </a:extLst>
          </p:cNvPr>
          <p:cNvSpPr>
            <a:spLocks noGrp="1"/>
          </p:cNvSpPr>
          <p:nvPr>
            <p:ph type="title"/>
          </p:nvPr>
        </p:nvSpPr>
        <p:spPr/>
        <p:txBody>
          <a:bodyPr/>
          <a:lstStyle/>
          <a:p>
            <a:r>
              <a:rPr lang="sv-SE" dirty="0"/>
              <a:t>Om undersökningen</a:t>
            </a:r>
          </a:p>
        </p:txBody>
      </p:sp>
      <p:sp>
        <p:nvSpPr>
          <p:cNvPr id="4" name="Platshållare för text 3">
            <a:extLst>
              <a:ext uri="{FF2B5EF4-FFF2-40B4-BE49-F238E27FC236}">
                <a16:creationId xmlns:a16="http://schemas.microsoft.com/office/drawing/2014/main" id="{B71BF141-8C67-4630-BFDA-68565AF4D930}"/>
              </a:ext>
            </a:extLst>
          </p:cNvPr>
          <p:cNvSpPr>
            <a:spLocks noGrp="1"/>
          </p:cNvSpPr>
          <p:nvPr>
            <p:ph type="body" sz="quarter" idx="13"/>
          </p:nvPr>
        </p:nvSpPr>
        <p:spPr>
          <a:xfrm>
            <a:off x="561329" y="1056212"/>
            <a:ext cx="8040530" cy="3142998"/>
          </a:xfrm>
        </p:spPr>
        <p:txBody>
          <a:bodyPr numCol="2" spcCol="360000">
            <a:normAutofit/>
          </a:bodyPr>
          <a:lstStyle/>
          <a:p>
            <a:r>
              <a:rPr lang="sv-SE" sz="1000" dirty="0">
                <a:solidFill>
                  <a:schemeClr val="tx1"/>
                </a:solidFill>
              </a:rPr>
              <a:t>Likt tidigare år innefattar undersökningen samtliga medlemskommuner i Göteborgsregionen (GR) och vänder sig till vårdnadshavare som har sitt barn i förskola/pedagogisk omsorg. Frågeunderlaget har sedan undersökningen år 2019 gjorts om med utgångspunkt i läroplanen för förskolan.</a:t>
            </a:r>
          </a:p>
          <a:p>
            <a:endParaRPr lang="sv-SE" sz="1000" dirty="0"/>
          </a:p>
          <a:p>
            <a:r>
              <a:rPr lang="sv-SE" sz="1000" b="1" kern="0" dirty="0">
                <a:solidFill>
                  <a:srgbClr val="231F20"/>
                </a:solidFill>
                <a:latin typeface="Arial Black" charset="0"/>
                <a:ea typeface="Arial Black" charset="0"/>
                <a:cs typeface="Arial Black" charset="0"/>
              </a:rPr>
              <a:t>Metod</a:t>
            </a:r>
          </a:p>
          <a:p>
            <a:r>
              <a:rPr lang="sv-SE" sz="1000" dirty="0">
                <a:solidFill>
                  <a:schemeClr val="tx1"/>
                </a:solidFill>
              </a:rPr>
              <a:t>Undersökningen genomfördes mellan 8 januari till och med den 16 februari 2024. I de fall där e-postadress till vårdnadshavarna fanns registrerad skickades en länk till undersökningen dit. Till övriga vårdnadshavare skickades det i en första omgång ut vykort till förskolan som delades ut till vårdnadshavarna genom att placeras i barnens fack. På vykorten fanns en länk och QR-kod till enkäten. Under insamlingsperioden skickades 5 påminnelser ut digitalt till dem som ännu inte besvarat enkäten. Enkäten var tillgänglig på följande språk: svenska, arabiska, BKS (bosniska, kroatiska, serbiska) dari, engelska, finska, kurdiska, persiska, polska, romani/</a:t>
            </a:r>
            <a:r>
              <a:rPr lang="sv-SE" sz="1000" dirty="0" err="1">
                <a:solidFill>
                  <a:schemeClr val="tx1"/>
                </a:solidFill>
              </a:rPr>
              <a:t>arli</a:t>
            </a:r>
            <a:r>
              <a:rPr lang="sv-SE" sz="1000" dirty="0">
                <a:solidFill>
                  <a:schemeClr val="tx1"/>
                </a:solidFill>
              </a:rPr>
              <a:t>, ryska, somaliska, tigrinja, tyska och ukrainska.</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i="1" dirty="0">
              <a:solidFill>
                <a:srgbClr val="171717"/>
              </a:solidFill>
              <a:highlight>
                <a:srgbClr val="FF00FF"/>
              </a:highlight>
              <a:latin typeface="Arial" panose="020B0604020202020204" pitchFamily="34" charset="0"/>
              <a:cs typeface="Arial" panose="020B0604020202020204" pitchFamily="34" charset="0"/>
            </a:endParaRP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p>
          <a:p>
            <a:r>
              <a:rPr lang="sv-SE" sz="1000" dirty="0">
                <a:solidFill>
                  <a:schemeClr val="tx1"/>
                </a:solidFill>
              </a:rPr>
              <a:t>Inledningsvis redovisas resultatet för bakgrundsfrågor, följt av resultat per frågeområde och fråga för fråga. Tillhörande varje frågeområde finns det en sida med en tabell där medelvärden redovisas. Värdet kan ligga mellan 1 och 5, där 1 är mest negativt och 5 är mest positivt. Personer som svarat "vet ej" exkluderas ur medelvärdet. Sist i rapporten redovisas andel positiva, vilket är en sammanslagning av de två mest positiva alternativen (4 och 5). </a:t>
            </a:r>
          </a:p>
          <a:p>
            <a:r>
              <a:rPr lang="sv-SE" sz="1000" dirty="0">
                <a:solidFill>
                  <a:schemeClr val="tx1"/>
                </a:solidFill>
              </a:rPr>
              <a:t>För att säkra respondenternas anonymitet redovisas inga frågor där antalet svarande är färre än sju.</a:t>
            </a:r>
          </a:p>
          <a:p>
            <a:br>
              <a:rPr lang="sv-SE" sz="1000" b="1" kern="0" dirty="0">
                <a:solidFill>
                  <a:srgbClr val="231F20"/>
                </a:solidFill>
                <a:latin typeface="Arial Black" charset="0"/>
                <a:ea typeface="Arial Black" charset="0"/>
                <a:cs typeface="Arial Black" charset="0"/>
              </a:rPr>
            </a:br>
            <a:r>
              <a:rPr lang="sv-SE" sz="1000" b="1" kern="0" dirty="0">
                <a:solidFill>
                  <a:srgbClr val="231F20"/>
                </a:solidFill>
                <a:latin typeface="Arial Black" charset="0"/>
                <a:ea typeface="Arial Black" charset="0"/>
                <a:cs typeface="Arial Black" charset="0"/>
              </a:rPr>
              <a:t>Redovisning och beräkningar</a:t>
            </a:r>
            <a:endParaRPr lang="sv-SE" sz="1000" dirty="0">
              <a:solidFill>
                <a:schemeClr val="tx1"/>
              </a:solidFill>
              <a:highlight>
                <a:srgbClr val="FF00FF"/>
              </a:highlight>
              <a:latin typeface="Arial" panose="020B0604020202020204" pitchFamily="34" charset="0"/>
              <a:cs typeface="Arial" panose="020B0604020202020204" pitchFamily="34" charset="0"/>
            </a:endParaRPr>
          </a:p>
          <a:p>
            <a:endParaRPr lang="sv-SE" sz="1000" dirty="0">
              <a:solidFill>
                <a:schemeClr val="tx1"/>
              </a:solidFill>
            </a:endParaRPr>
          </a:p>
        </p:txBody>
      </p:sp>
      <p:pic>
        <p:nvPicPr>
          <p:cNvPr id="5" name="Bildobjekt 4">
            <a:extLst>
              <a:ext uri="{FF2B5EF4-FFF2-40B4-BE49-F238E27FC236}">
                <a16:creationId xmlns:a16="http://schemas.microsoft.com/office/drawing/2014/main" id="{88394993-B050-4CAB-8C70-EA5B6826559D}"/>
              </a:ext>
            </a:extLst>
          </p:cNvPr>
          <p:cNvPicPr>
            <a:picLocks noChangeAspect="1"/>
          </p:cNvPicPr>
          <p:nvPr/>
        </p:nvPicPr>
        <p:blipFill>
          <a:blip r:embed="R3ba5a75b8a704c3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D881D114-68BC-C56F-F0A6-5F1C55C07535}"/>
              </a:ext>
            </a:extLst>
          </p:cNvPr>
          <p:cNvSpPr txBox="1"/>
          <p:nvPr/>
        </p:nvSpPr>
        <p:spPr>
          <a:xfrm>
            <a:off x="4671892" y="2906483"/>
            <a:ext cx="3910452" cy="230832"/>
          </a:xfrm>
          <a:prstGeom prst="rect">
            <a:avLst/>
          </a:prstGeom>
          <a:noFill/>
        </p:spPr>
        <p:txBody>
          <a:bodyPr wrap="square" rtlCol="0">
            <a:spAutoFit/>
          </a:bodyPr>
          <a:lstStyle/>
          <a:p>
            <a:r>
              <a:rPr lang="sv-SE" sz="900" dirty="0"/>
              <a:t>Rapporten gäller </a:t>
            </a:r>
            <a:r>
              <a:rPr lang="sv-SE" sz="900" dirty="0"/>
              <a:t>Längtan</a:t>
            </a:r>
            <a:r>
              <a:rPr lang="sv-SE" sz="900" dirty="0"/>
              <a:t> och bygger på svar från </a:t>
            </a:r>
            <a:r>
              <a:rPr lang="sv-SE" sz="900" dirty="0"/>
              <a:t>13</a:t>
            </a:r>
            <a:r>
              <a:rPr lang="sv-SE" sz="900" dirty="0"/>
              <a:t> vårdnadshavare av </a:t>
            </a:r>
            <a:r>
              <a:rPr lang="sv-SE" sz="900" dirty="0"/>
              <a:t>22</a:t>
            </a:r>
            <a:r>
              <a:rPr lang="sv-SE" sz="900" dirty="0"/>
              <a:t> vilket ger en svarsfrekvens om </a:t>
            </a:r>
            <a:r>
              <a:rPr lang="sv-SE" sz="900" dirty="0"/>
              <a:t>59%</a:t>
            </a:r>
            <a:r>
              <a:rPr lang="sv-SE" sz="900" dirty="0"/>
              <a:t>.</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1572405"/>
                </a:tblGrid>
                <a:tr h="351649">
                  <a:tc>
                    <a:tcPr marL="0" marR="0" marT="0" marB="0">
                      <a:lnL>
                        <a:noFill/>
                      </a:lnL>
                      <a:lnR>
                        <a:noFill/>
                      </a:lnR>
                      <a:lnT>
                        <a:noFill/>
                      </a:lnT>
                      <a:lnB>
                        <a:noFill/>
                      </a:lnB>
                    </a:tcPr>
                  </a:tc>
                </a:tr>
              </a:tbl>
            </a:graphicData>
          </a:graphic>
        </p:graphicFrame>
      </p:grpSp>
    </p:spTree>
    <p:extLst>
      <p:ext uri="{BB962C8B-B14F-4D97-AF65-F5344CB8AC3E}">
        <p14:creationId xmlns:p14="http://schemas.microsoft.com/office/powerpoint/2010/main" val="491142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Bakgrundsfrågor</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2556000" cy="2700000"/>
          </p:xfrm>
          <a:graphic>
            <a:graphicData uri="http://schemas.openxmlformats.org/drawingml/2006/chart">
              <c:chart xmlns:c="http://schemas.openxmlformats.org/drawingml/2006/chart" r:id="R4eb6f185b4044510"/>
            </a:graphicData>
          </a:graphic>
        </p:graphicFrame>
        <p:graphicFrame>
          <p:nvGraphicFramePr>
            <p:cNvPr id="5005" name="BodyContentTable"/>
            <p:cNvGraphicFramePr>
              <a:graphicFrameLocks/>
            </p:cNvGraphicFramePr>
            <p:nvPr/>
          </p:nvGraphicFramePr>
          <p:xfrm>
            <a:off x="3292222" y="1248535"/>
            <a:ext cx="2556000" cy="2700000"/>
          </p:xfrm>
          <a:graphic>
            <a:graphicData uri="http://schemas.openxmlformats.org/drawingml/2006/chart">
              <c:chart xmlns:c="http://schemas.openxmlformats.org/drawingml/2006/chart" r:id="Rfc3013e5ac524918"/>
            </a:graphicData>
          </a:graphic>
        </p:graphicFrame>
        <p:graphicFrame>
          <p:nvGraphicFramePr>
            <p:cNvPr id="5008" name="BodyContentTable"/>
            <p:cNvGraphicFramePr>
              <a:graphicFrameLocks/>
            </p:cNvGraphicFramePr>
            <p:nvPr/>
          </p:nvGraphicFramePr>
          <p:xfrm>
            <a:off x="5884222" y="1248535"/>
            <a:ext cx="2556000" cy="2700000"/>
          </p:xfrm>
          <a:graphic>
            <a:graphicData uri="http://schemas.openxmlformats.org/drawingml/2006/chart">
              <c:chart xmlns:c="http://schemas.openxmlformats.org/drawingml/2006/chart" r:id="R91e10828398f4c6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dc309dedb5c4e2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Dessa diagram visar köns- och åldersfördelningen</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Jämförelsevärde per frågeområde</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41981298397a4d1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36340477ad5437c">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medelvärdet för varje frågeområde. Det lägsta möjliga värdet är 1 och det högsta möjliga värdet är 5. Vet ej har exkluderats ur medelvärdet. Jämförelse görs mellan det egna värdet och värden för överliggande nivåer.</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höga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100%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a:t>
              </a:r>
              <a:r>
                <a:rPr sz="800" b="1" lang="en-GB" spc="50" noProof="1"/>
                <a:t> + </a:t>
              </a:r>
              <a:r>
                <a:rPr sz="800" b="1" lang="en-GB" spc="50" noProof="1"/>
                <a:t>Instämmer helt</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ger det stöd som mitt barn behöver</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ger den stimulans som mitt barn behöver</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4e6f27f6b9ae4fce"/>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9af45487c2a347d5"/>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7f383fea93a14544"/>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9b551e58ae5466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positivt som alltså har en hög andel som svarat 4 eller 5.</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låga betyg</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c>
                    <a:txBody>
                      <a:bodyPr/>
                      <a:lstStyle/>
                      <a:p>
                        <a:pPr fontAlgn="ctr" algn="ctr">
                          <a:defRPr spc="50"/>
                        </a:pPr>
                        <a:endParaRPr dirty="0" sz="8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15%</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8%</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8%</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sz="800" b="1" lang="en-GB" spc="50" noProof="1"/>
                <a:t>Instämmer inte alls </a:t>
              </a:r>
              <a:r>
                <a:rPr sz="800" b="1" lang="en-GB" spc="50" noProof="1"/>
                <a:t> + </a:t>
              </a:r>
              <a:r>
                <a:rPr sz="800" b="1" lang="en-GB" spc="50" noProof="1"/>
                <a:t>Instämmer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tar hänsyn till den information jag förmedlar om mitt barn, till exempel om barnets mående, familjesituation eller utveckling</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...personalen bemöter mitt barn på ett sätt som passar barnet</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…förskolan stimulerar barnens samspel i grupp</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c7aaca4ed8924d49"/>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299f9c5797f2473d"/>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67a95b00370f4db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b8fa6906b304d1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är ett diagram som visar de tre frågor där vårdnadshavarna har svarat mest negativt som alltså har en hög andel som svarat 1 eller 2.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Högst andel vet ej</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3420000"/>
                  <a:gridCol w="1710000"/>
                  <a:gridCol w="1710000"/>
                  <a:gridCol w="900000"/>
                </a:tblGrid>
                <!--columnGroups:-->
                <a:tr h="450000">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c>
                    <a:txBody>
                      <a:bodyPr/>
                      <a:lstStyle/>
                      <a:p>
                        <a:pPr fontAlgn="ctr" algn="ctr">
                          <a:defRPr spc="50"/>
                        </a:pPr>
                        <a:endParaRPr dirty="0" sz="1100"/>
                      </a:p>
                    </a:txBody>
                    <a:tcPr anchor="ctr" marR="72000" marT="0" marB="0" marL="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8%</a:t>
                        </a:r>
                      </a:p>
                    </a:txBody>
                    <a:tcPr anchor="ctr" marT="0" marB="0" horzOverflow="clip" marL="72000" marR="72000">
                      <a:lnL>
                        <a:noFill/>
                      </a:lnL>
                      <a:lnR>
                        <a:noFill/>
                      </a:lnR>
                      <a:lnT>
                        <a:noFill/>
                      </a:lnT>
                      <a:lnB>
                        <a:noFill/>
                      </a:lnB>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11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ctr">
                          <a:defRPr spc="50"/>
                        </a:pPr>
                        <a:r>
                          <a:rPr lang="en-GB" sz="900" spc="50" noProof="1"/>
                          <a:t>8%</a:t>
                        </a:r>
                      </a:p>
                    </a:txBody>
                    <a:tcPr anchor="ctr" marT="0" marB="0" horzOverflow="clip" marL="72000" marR="72000">
                      <a:lnL>
                        <a:noFill/>
                      </a:lnL>
                      <a:lnR>
                        <a:noFill/>
                      </a:lnR>
                      <a:lnT>
                        <a:noFill/>
                      </a:lnT>
                      <a:lnB>
                        <a:noFill/>
                      </a:lnB>
                      <a:solidFill>
                        <a:srgbClr val="7F7F7F">
                          <a:alpha val="5000"/>
                        </a:srgbClr>
                      </a:solidFill>
                    </a:tcPr>
                  </a:tc>
                </a:tr>
                <!--columnGroups:-->
                <a:tr h="450000">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r">
                          <a:defRPr spc="50"/>
                        </a:pPr>
                        <a:endParaRPr dirty="0" sz="1100"/>
                      </a:p>
                    </a:txBody>
                    <a:tcPr anchor="ctr" marR="72000" marT="0" marB="0" horzOverflow="clip" marL="72000">
                      <a:lnL>
                        <a:noFill/>
                      </a:lnL>
                      <a:lnR>
                        <a:noFill/>
                      </a:lnR>
                      <a:lnT>
                        <a:noFill/>
                      </a:lnT>
                      <a:lnB>
                        <a:noFill/>
                      </a:lnB>
                    </a:tcPr>
                  </a:tc>
                  <a:tc>
                    <a:txBody>
                      <a:bodyPr/>
                      <a:lstStyle/>
                      <a:p>
                        <a:pPr fontAlgn="ctr" algn="ctr">
                          <a:defRPr spc="50"/>
                        </a:pPr>
                        <a:r>
                          <a:rPr lang="en-GB" sz="900" spc="50" noProof="1"/>
                          <a:t>0%</a:t>
                        </a:r>
                      </a:p>
                    </a:txBody>
                    <a:tcPr anchor="ctr" marT="0" marB="0" horzOverflow="clip" marL="72000" marR="72000">
                      <a:lnL>
                        <a:noFill/>
                      </a:lnL>
                      <a:lnR>
                        <a:noFill/>
                      </a:lnR>
                      <a:lnT>
                        <a:noFill/>
                      </a:lnT>
                      <a:lnB>
                        <a:noFill/>
                      </a:lnB>
                    </a:tcPr>
                  </a:tc>
                </a:tr>
              </a:tbl>
            </a:graphicData>
          </a:graphic>
        </p:graphicFrame>
        <p:sp>
          <p:nvSpPr>
            <p:cNvPr id="104" name="Cell_1_4_1_4"/>
            <p:cNvSpPr txBox="1"/>
            <p:nvPr/>
          </p:nvSpPr>
          <p:spPr>
            <a:xfrm>
              <a:off y="1248535" x="7540222"/>
              <a:ext cx="900000" cy="450000"/>
            </a:xfrm>
            <a:prstGeom prst="rect">
              <a:avLst/>
            </a:prstGeom>
            <a:noFill/>
          </p:spPr>
          <p:style>
            <a:lnRef idx="0"/>
            <a:fillRef idx="0"/>
            <a:effectRef idx="0"/>
            <a:fontRef idx="minor"/>
          </p:style>
          <p:txBody>
            <a:bodyPr vertOverflow="clip" anchor="ctr" wrap="square" bIns="0" rIns="72000" tIns="0" lIns="0">
              <a:normAutofit/>
            </a:bodyPr>
            <a:lstStyle/>
            <a:p>
              <a:pPr fontAlgn="ctr" algn="ctr">
                <a:defRPr spc="50"/>
              </a:pPr>
              <a:r>
                <a:rPr b="1" lang="en-GB" sz="900" spc="50" noProof="1"/>
                <a:t>Vet inte</a:t>
              </a:r>
            </a:p>
          </p:txBody>
        </p:sp>
        <p:sp>
          <p:nvSpPr>
            <p:cNvPr id="201" name="Cell_2_1_2_1"/>
            <p:cNvSpPr txBox="1"/>
            <p:nvPr/>
          </p:nvSpPr>
          <p:spPr>
            <a:xfrm>
              <a:off y="16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…barnen ges lika möjligheter att utvecklas oberoende av kön, etnisk tillhörighet, religion eller funktionsnedsättning</a:t>
              </a:r>
            </a:p>
          </p:txBody>
        </p:sp>
        <p:sp>
          <p:nvSpPr>
            <p:cNvPr id="301" name="Cell_3_1_3_1"/>
            <p:cNvSpPr txBox="1"/>
            <p:nvPr/>
          </p:nvSpPr>
          <p:spPr>
            <a:xfrm>
              <a:off y="214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Jag upplever att mitt barn får använda digitala verktyg på ett sätt som stimulerar utveckling och lärande.</a:t>
              </a:r>
            </a:p>
          </p:txBody>
        </p:sp>
        <p:sp>
          <p:nvSpPr>
            <p:cNvPr id="401" name="Cell_4_1_4_1"/>
            <p:cNvSpPr txBox="1"/>
            <p:nvPr/>
          </p:nvSpPr>
          <p:spPr>
            <a:xfrm>
              <a:off y="2598535" x="700222"/>
              <a:ext cx="3420000" cy="450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lang="en-GB" sz="900" spc="50" noProof="1"/>
                <a:t>…mitt barn trivs på förskolan</a:t>
              </a:r>
            </a:p>
          </p:txBody>
        </p:sp>
        <p:graphicFrame>
          <p:nvGraphicFramePr>
            <p:cNvPr id="5002" name="Chart_2_2_2_3"/>
            <p:cNvGraphicFramePr>
              <a:graphicFrameLocks/>
            </p:cNvGraphicFramePr>
            <p:nvPr/>
          </p:nvGraphicFramePr>
          <p:xfrm>
            <a:off y="1698535" x="4120222"/>
            <a:ext cx="3420000" cy="450000"/>
          </p:xfrm>
          <a:graphic>
            <a:graphicData uri="http://schemas.openxmlformats.org/drawingml/2006/chart">
              <c:chart xmlns:c="http://schemas.openxmlformats.org/drawingml/2006/chart" r:id="R715569b740804b04"/>
            </a:graphicData>
          </a:graphic>
        </p:graphicFrame>
        <p:graphicFrame>
          <p:nvGraphicFramePr>
            <p:cNvPr id="5003" name="Chart_3_2_3_3"/>
            <p:cNvGraphicFramePr>
              <a:graphicFrameLocks/>
            </p:cNvGraphicFramePr>
            <p:nvPr/>
          </p:nvGraphicFramePr>
          <p:xfrm>
            <a:off y="2148535" x="4120222"/>
            <a:ext cx="3420000" cy="450000"/>
          </p:xfrm>
          <a:graphic>
            <a:graphicData uri="http://schemas.openxmlformats.org/drawingml/2006/chart">
              <c:chart xmlns:c="http://schemas.openxmlformats.org/drawingml/2006/chart" r:id="Rad14fdb2db5d4400"/>
            </a:graphicData>
          </a:graphic>
        </p:graphicFrame>
        <p:graphicFrame>
          <p:nvGraphicFramePr>
            <p:cNvPr id="5004" name="Chart_4_2_4_3"/>
            <p:cNvGraphicFramePr>
              <a:graphicFrameLocks/>
            </p:cNvGraphicFramePr>
            <p:nvPr/>
          </p:nvGraphicFramePr>
          <p:xfrm>
            <a:off y="2598535" x="4120222"/>
            <a:ext cx="3420000" cy="1350000"/>
          </p:xfrm>
          <a:graphic>
            <a:graphicData uri="http://schemas.openxmlformats.org/drawingml/2006/chart">
              <c:chart xmlns:c="http://schemas.openxmlformats.org/drawingml/2006/chart" r:id="Rb3f850b7747e443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85df57d8f5fb4a6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de tre frågor där vårdnadshavarna har svarat alternativet Vet ej i högst utsträckning. </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Observera att det i vissa fall kan finnas frågor med lika stor andel som inte är med i listan då endast tre frågor presenteras. Om sidan är tom innebär detta att ingen har svarat detta i någon av frågorna.</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8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8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53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trivs på förskolan</a:t>
              </a:r>
            </a:p>
          </p:txBody>
        </p:sp>
        <p:sp>
          <p:nvSpPr>
            <p:cNvPr id="301" name="Cell_3_1_3_1"/>
            <p:cNvSpPr txBox="1"/>
            <p:nvPr/>
          </p:nvSpPr>
          <p:spPr>
            <a:xfrm>
              <a:off y="182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sig tryggt på förskolan</a:t>
              </a:r>
            </a:p>
          </p:txBody>
        </p:sp>
        <p:sp>
          <p:nvSpPr>
            <p:cNvPr id="401" name="Cell_4_1_4_1"/>
            <p:cNvSpPr txBox="1"/>
            <p:nvPr/>
          </p:nvSpPr>
          <p:spPr>
            <a:xfrm>
              <a:off y="2112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känner den personal som möter dem på förskolan</a:t>
              </a:r>
            </a:p>
          </p:txBody>
        </p:sp>
        <p:sp>
          <p:nvSpPr>
            <p:cNvPr id="501" name="Cell_5_1_5_1"/>
            <p:cNvSpPr txBox="1"/>
            <p:nvPr/>
          </p:nvSpPr>
          <p:spPr>
            <a:xfrm>
              <a:off y="2400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...personalen bemöter mitt barn på ett sätt som passar barnet</a:t>
              </a:r>
            </a:p>
          </p:txBody>
        </p:sp>
        <p:sp>
          <p:nvSpPr>
            <p:cNvPr id="601" name="Cell_6_1_6_1"/>
            <p:cNvSpPr txBox="1"/>
            <p:nvPr/>
          </p:nvSpPr>
          <p:spPr>
            <a:xfrm>
              <a:off y="2688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stimulerar barnens samspel i grupp</a:t>
              </a:r>
            </a:p>
          </p:txBody>
        </p:sp>
        <p:sp>
          <p:nvSpPr>
            <p:cNvPr id="701" name="Cell_7_1_7_1"/>
            <p:cNvSpPr txBox="1"/>
            <p:nvPr/>
          </p:nvSpPr>
          <p:spPr>
            <a:xfrm>
              <a:off y="2976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 ges möjlighet att bearbeta konflikter, reda ut missförstånd, kompromissa och respektera varandra</a:t>
              </a:r>
            </a:p>
          </p:txBody>
        </p:sp>
        <p:sp>
          <p:nvSpPr>
            <p:cNvPr id="801" name="Cell_8_1_8_1"/>
            <p:cNvSpPr txBox="1"/>
            <p:nvPr/>
          </p:nvSpPr>
          <p:spPr>
            <a:xfrm>
              <a:off y="3264535" x="700222"/>
              <a:ext cx="3870000" cy="28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…barnen ges lika möjligheter att utvecklas oberoende av kön, etnisk tillhörighet, religion eller funktionsnedsättning</a:t>
              </a:r>
            </a:p>
          </p:txBody>
        </p:sp>
        <p:graphicFrame>
          <p:nvGraphicFramePr>
            <p:cNvPr id="5002" name="Chart_2_2_2_3"/>
            <p:cNvGraphicFramePr>
              <a:graphicFrameLocks/>
            </p:cNvGraphicFramePr>
            <p:nvPr/>
          </p:nvGraphicFramePr>
          <p:xfrm>
            <a:off y="1536535" x="4570222"/>
            <a:ext cx="3870000" cy="288000"/>
          </p:xfrm>
          <a:graphic>
            <a:graphicData uri="http://schemas.openxmlformats.org/drawingml/2006/chart">
              <c:chart xmlns:c="http://schemas.openxmlformats.org/drawingml/2006/chart" r:id="R912a20cccf574f88"/>
            </a:graphicData>
          </a:graphic>
        </p:graphicFrame>
        <p:graphicFrame>
          <p:nvGraphicFramePr>
            <p:cNvPr id="5003" name="Chart_3_2_3_3"/>
            <p:cNvGraphicFramePr>
              <a:graphicFrameLocks/>
            </p:cNvGraphicFramePr>
            <p:nvPr/>
          </p:nvGraphicFramePr>
          <p:xfrm>
            <a:off y="1824535" x="4570222"/>
            <a:ext cx="3870000" cy="288000"/>
          </p:xfrm>
          <a:graphic>
            <a:graphicData uri="http://schemas.openxmlformats.org/drawingml/2006/chart">
              <c:chart xmlns:c="http://schemas.openxmlformats.org/drawingml/2006/chart" r:id="R3aafdf7f6ac94c4c"/>
            </a:graphicData>
          </a:graphic>
        </p:graphicFrame>
        <p:graphicFrame>
          <p:nvGraphicFramePr>
            <p:cNvPr id="5004" name="Chart_4_2_4_3"/>
            <p:cNvGraphicFramePr>
              <a:graphicFrameLocks/>
            </p:cNvGraphicFramePr>
            <p:nvPr/>
          </p:nvGraphicFramePr>
          <p:xfrm>
            <a:off y="2112535" x="4570222"/>
            <a:ext cx="3870000" cy="288000"/>
          </p:xfrm>
          <a:graphic>
            <a:graphicData uri="http://schemas.openxmlformats.org/drawingml/2006/chart">
              <c:chart xmlns:c="http://schemas.openxmlformats.org/drawingml/2006/chart" r:id="R927bbc714dc849e3"/>
            </a:graphicData>
          </a:graphic>
        </p:graphicFrame>
        <p:graphicFrame>
          <p:nvGraphicFramePr>
            <p:cNvPr id="5005" name="Chart_5_2_5_3"/>
            <p:cNvGraphicFramePr>
              <a:graphicFrameLocks/>
            </p:cNvGraphicFramePr>
            <p:nvPr/>
          </p:nvGraphicFramePr>
          <p:xfrm>
            <a:off y="2400535" x="4570222"/>
            <a:ext cx="3870000" cy="288000"/>
          </p:xfrm>
          <a:graphic>
            <a:graphicData uri="http://schemas.openxmlformats.org/drawingml/2006/chart">
              <c:chart xmlns:c="http://schemas.openxmlformats.org/drawingml/2006/chart" r:id="R9d69bfd2f05c438f"/>
            </a:graphicData>
          </a:graphic>
        </p:graphicFrame>
        <p:graphicFrame>
          <p:nvGraphicFramePr>
            <p:cNvPr id="5006" name="Chart_6_2_6_3"/>
            <p:cNvGraphicFramePr>
              <a:graphicFrameLocks/>
            </p:cNvGraphicFramePr>
            <p:nvPr/>
          </p:nvGraphicFramePr>
          <p:xfrm>
            <a:off y="2688535" x="4570222"/>
            <a:ext cx="3870000" cy="288000"/>
          </p:xfrm>
          <a:graphic>
            <a:graphicData uri="http://schemas.openxmlformats.org/drawingml/2006/chart">
              <c:chart xmlns:c="http://schemas.openxmlformats.org/drawingml/2006/chart" r:id="Rf102961b2cfb4410"/>
            </a:graphicData>
          </a:graphic>
        </p:graphicFrame>
        <p:graphicFrame>
          <p:nvGraphicFramePr>
            <p:cNvPr id="5007" name="Chart_7_2_7_3"/>
            <p:cNvGraphicFramePr>
              <a:graphicFrameLocks/>
            </p:cNvGraphicFramePr>
            <p:nvPr/>
          </p:nvGraphicFramePr>
          <p:xfrm>
            <a:off y="2976535" x="4570222"/>
            <a:ext cx="3870000" cy="288000"/>
          </p:xfrm>
          <a:graphic>
            <a:graphicData uri="http://schemas.openxmlformats.org/drawingml/2006/chart">
              <c:chart xmlns:c="http://schemas.openxmlformats.org/drawingml/2006/chart" r:id="R1f699e6153134f4d"/>
            </a:graphicData>
          </a:graphic>
        </p:graphicFrame>
        <p:graphicFrame>
          <p:nvGraphicFramePr>
            <p:cNvPr id="5008" name="Chart_8_2_8_3"/>
            <p:cNvGraphicFramePr>
              <a:graphicFrameLocks/>
            </p:cNvGraphicFramePr>
            <p:nvPr/>
          </p:nvGraphicFramePr>
          <p:xfrm>
            <a:off y="3264535" x="4570222"/>
            <a:ext cx="3870000" cy="1152000"/>
          </p:xfrm>
          <a:graphic>
            <a:graphicData uri="http://schemas.openxmlformats.org/drawingml/2006/chart">
              <c:chart xmlns:c="http://schemas.openxmlformats.org/drawingml/2006/chart" r:id="R32a2fcb5b63a42f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55db98a6a9c4d6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Normer och värden</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44f5ee0630f474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Längtan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Utbyvägen 50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Längtan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 trivs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 känner sig tryggt på förskolan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 känner den personal som möter dem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...personalen bemöter mitt barn på ett sätt som passar barnet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Normer och värden</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f5b97e8749d0409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Längtan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675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Utbyvägen 50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Längtan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675000">
                  <a:tc>
                    <a:txBody>
                      <a:bodyPr/>
                      <a:lstStyle/>
                      <a:p>
                        <a:pPr fontAlgn="ctr" algn="l">
                          <a:defRPr spc="50"/>
                        </a:pPr>
                        <a:r>
                          <a:rPr lang="en-GB" sz="900" spc="50" noProof="1">
                            <a:solidFill>
                              <a:schemeClr val="accent5">
                                <a:shade val="10%"/>
                              </a:schemeClr>
                            </a:solidFill>
                          </a:rPr>
                          <a:t>…förskolan stimulerar barnens samspel i grupp</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675000">
                  <a:tc>
                    <a:txBody>
                      <a:bodyPr/>
                      <a:lstStyle/>
                      <a:p>
                        <a:pPr fontAlgn="ctr" algn="l">
                          <a:defRPr spc="50"/>
                        </a:pPr>
                        <a:r>
                          <a:rPr lang="en-GB" sz="900" spc="50" noProof="1">
                            <a:solidFill>
                              <a:schemeClr val="accent5">
                                <a:shade val="10%"/>
                              </a:schemeClr>
                            </a:solidFill>
                          </a:rPr>
                          <a:t>…mitt barn ges möjlighet att bearbeta konflikter, reda ut missförstånd, kompromissa och respektera varandra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3.63</a:t>
                        </a:r>
                      </a:p>
                    </a:txBody>
                    <a:tcPr anchor="ctr" marT="0" marB="0" horzOverflow="clip" marL="72000" marR="72000">
                      <a:lnL>
                        <a:noFill/>
                      </a:lnL>
                      <a:lnR>
                        <a:noFill/>
                      </a:lnR>
                      <a:lnT>
                        <a:noFill/>
                      </a:lnT>
                      <a:lnB>
                        <a:noFill/>
                      </a:lnB>
                      <a:solidFill>
                        <a:schemeClr val="accent5">
                          <a:tint val="17%"/>
                        </a:schemeClr>
                      </a:solidFill>
                    </a:tcPr>
                  </a:tc>
                </a:tr>
                <!--columnGroups:.-->
                <a:tr h="675000">
                  <a:tc>
                    <a:txBody>
                      <a:bodyPr/>
                      <a:lstStyle/>
                      <a:p>
                        <a:pPr fontAlgn="ctr" algn="l">
                          <a:defRPr spc="50"/>
                        </a:pPr>
                        <a:r>
                          <a:rPr lang="en-GB" sz="900" spc="50" noProof="1">
                            <a:solidFill>
                              <a:schemeClr val="accent5">
                                <a:shade val="10%"/>
                              </a:schemeClr>
                            </a:solidFill>
                          </a:rPr>
                          <a:t>…barnen ges lika möjligheter att utvecklas oberoende av kön, etnisk tillhörighet, religion eller funktionsnedsättning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96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96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644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det stöd som mitt barn behöver</a:t>
              </a:r>
            </a:p>
          </p:txBody>
        </p:sp>
        <p:sp>
          <p:nvSpPr>
            <p:cNvPr id="301" name="Cell_3_1_3_1"/>
            <p:cNvSpPr txBox="1"/>
            <p:nvPr/>
          </p:nvSpPr>
          <p:spPr>
            <a:xfrm>
              <a:off y="2040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ger den stimulans som mitt barn behöver</a:t>
              </a:r>
            </a:p>
          </p:txBody>
        </p:sp>
        <p:sp>
          <p:nvSpPr>
            <p:cNvPr id="401" name="Cell_4_1_4_1"/>
            <p:cNvSpPr txBox="1"/>
            <p:nvPr/>
          </p:nvSpPr>
          <p:spPr>
            <a:xfrm>
              <a:off y="2436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utemiljö som är inspirerande och inbjudande</a:t>
              </a:r>
            </a:p>
          </p:txBody>
        </p:sp>
        <p:sp>
          <p:nvSpPr>
            <p:cNvPr id="501" name="Cell_5_1_5_1"/>
            <p:cNvSpPr txBox="1"/>
            <p:nvPr/>
          </p:nvSpPr>
          <p:spPr>
            <a:xfrm>
              <a:off y="2832535" x="700222"/>
              <a:ext cx="3870000" cy="396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har en innemiljö som är inspirerande och inbjudande</a:t>
              </a:r>
            </a:p>
          </p:txBody>
        </p:sp>
        <p:graphicFrame>
          <p:nvGraphicFramePr>
            <p:cNvPr id="5002" name="Chart_2_2_2_3"/>
            <p:cNvGraphicFramePr>
              <a:graphicFrameLocks/>
            </p:cNvGraphicFramePr>
            <p:nvPr/>
          </p:nvGraphicFramePr>
          <p:xfrm>
            <a:off y="1644535" x="4570222"/>
            <a:ext cx="3870000" cy="396000"/>
          </p:xfrm>
          <a:graphic>
            <a:graphicData uri="http://schemas.openxmlformats.org/drawingml/2006/chart">
              <c:chart xmlns:c="http://schemas.openxmlformats.org/drawingml/2006/chart" r:id="R658ba621a73449c2"/>
            </a:graphicData>
          </a:graphic>
        </p:graphicFrame>
        <p:graphicFrame>
          <p:nvGraphicFramePr>
            <p:cNvPr id="5003" name="Chart_3_2_3_3"/>
            <p:cNvGraphicFramePr>
              <a:graphicFrameLocks/>
            </p:cNvGraphicFramePr>
            <p:nvPr/>
          </p:nvGraphicFramePr>
          <p:xfrm>
            <a:off y="2040535" x="4570222"/>
            <a:ext cx="3870000" cy="396000"/>
          </p:xfrm>
          <a:graphic>
            <a:graphicData uri="http://schemas.openxmlformats.org/drawingml/2006/chart">
              <c:chart xmlns:c="http://schemas.openxmlformats.org/drawingml/2006/chart" r:id="Rfea228a7f9a9478a"/>
            </a:graphicData>
          </a:graphic>
        </p:graphicFrame>
        <p:graphicFrame>
          <p:nvGraphicFramePr>
            <p:cNvPr id="5004" name="Chart_4_2_4_3"/>
            <p:cNvGraphicFramePr>
              <a:graphicFrameLocks/>
            </p:cNvGraphicFramePr>
            <p:nvPr/>
          </p:nvGraphicFramePr>
          <p:xfrm>
            <a:off y="2436535" x="4570222"/>
            <a:ext cx="3870000" cy="396000"/>
          </p:xfrm>
          <a:graphic>
            <a:graphicData uri="http://schemas.openxmlformats.org/drawingml/2006/chart">
              <c:chart xmlns:c="http://schemas.openxmlformats.org/drawingml/2006/chart" r:id="R10f7c7072f6c4e93"/>
            </a:graphicData>
          </a:graphic>
        </p:graphicFrame>
        <p:graphicFrame>
          <p:nvGraphicFramePr>
            <p:cNvPr id="5005" name="Chart_5_2_5_3"/>
            <p:cNvGraphicFramePr>
              <a:graphicFrameLocks/>
            </p:cNvGraphicFramePr>
            <p:nvPr/>
          </p:nvGraphicFramePr>
          <p:xfrm>
            <a:off y="2832535" x="4570222"/>
            <a:ext cx="3870000" cy="1584000"/>
          </p:xfrm>
          <a:graphic>
            <a:graphicData uri="http://schemas.openxmlformats.org/drawingml/2006/chart">
              <c:chart xmlns:c="http://schemas.openxmlformats.org/drawingml/2006/chart" r:id="R9c56b14cb1e44f7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1056a7639196401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Värdegrund och uppdrag</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Värdegrund och uppdrag</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2b4d972b95e46bf">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Längtan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Utbyvägen 50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Längtan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…förskolan ger det stöd som mitt barn behöver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ger den stimulans som mitt barn behöver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3.80</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…mitt barns förskola har en utemiljö som är inspirerande och inbjudande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…mitt barns förskola har en innemiljö som är inspirerande och inbjudande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3.92</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264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264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51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…mitt barns förskola uppmuntrar till lek, utveckling och lärande</a:t>
              </a:r>
            </a:p>
          </p:txBody>
        </p:sp>
        <p:sp>
          <p:nvSpPr>
            <p:cNvPr id="301" name="Cell_3_1_3_1"/>
            <p:cNvSpPr txBox="1"/>
            <p:nvPr/>
          </p:nvSpPr>
          <p:spPr>
            <a:xfrm>
              <a:off y="177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arbetar med att barnen oavsett könstillhörighet ges samma möjligheter, att pröva och utveckla vad de är bra på och vad de är intresserade av</a:t>
              </a:r>
            </a:p>
          </p:txBody>
        </p:sp>
        <p:sp>
          <p:nvSpPr>
            <p:cNvPr id="401" name="Cell_4_1_4_1"/>
            <p:cNvSpPr txBox="1"/>
            <p:nvPr/>
          </p:nvSpPr>
          <p:spPr>
            <a:xfrm>
              <a:off y="204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…språkutveckling och kommunikation</a:t>
              </a:r>
            </a:p>
          </p:txBody>
        </p:sp>
        <p:sp>
          <p:nvSpPr>
            <p:cNvPr id="501" name="Cell_5_1_5_1"/>
            <p:cNvSpPr txBox="1"/>
            <p:nvPr/>
          </p:nvSpPr>
          <p:spPr>
            <a:xfrm>
              <a:off y="2304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…förmåga att skapa och uttrycka sig i olika former, exempelvis genom bild, form, rörelse, sång, musik, dans, drama</a:t>
              </a:r>
            </a:p>
          </p:txBody>
        </p:sp>
        <p:sp>
          <p:nvSpPr>
            <p:cNvPr id="601" name="Cell_6_1_6_1"/>
            <p:cNvSpPr txBox="1"/>
            <p:nvPr/>
          </p:nvSpPr>
          <p:spPr>
            <a:xfrm>
              <a:off y="2568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…matematiska tänkande för att undersöka och reflektera, exempelvis genom användande av begrepp, form, mängd och sortering</a:t>
              </a:r>
            </a:p>
          </p:txBody>
        </p:sp>
        <p:sp>
          <p:nvSpPr>
            <p:cNvPr id="701" name="Cell_7_1_7_1"/>
            <p:cNvSpPr txBox="1"/>
            <p:nvPr/>
          </p:nvSpPr>
          <p:spPr>
            <a:xfrm>
              <a:off y="2832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teknik och naturvetenskapliga fenomen, exempelvis genom samtal om kroppen, djur och natur eller genom olika experiment</a:t>
              </a:r>
            </a:p>
          </p:txBody>
        </p:sp>
        <p:sp>
          <p:nvSpPr>
            <p:cNvPr id="801" name="Cell_8_1_8_1"/>
            <p:cNvSpPr txBox="1"/>
            <p:nvPr/>
          </p:nvSpPr>
          <p:spPr>
            <a:xfrm>
              <a:off y="3096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…förståelse för hur egna handlingar kan påverka miljön och bidra till en hållbar utveckling</a:t>
              </a:r>
            </a:p>
          </p:txBody>
        </p:sp>
        <p:sp>
          <p:nvSpPr>
            <p:cNvPr id="901" name="Cell_9_1_9_1"/>
            <p:cNvSpPr txBox="1"/>
            <p:nvPr/>
          </p:nvSpPr>
          <p:spPr>
            <a:xfrm>
              <a:off y="3360535" x="700222"/>
              <a:ext cx="3870000" cy="264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upplever att mitt barn får använda digitala verktyg på ett sätt som stimulerar utveckling och lärande.</a:t>
              </a:r>
            </a:p>
          </p:txBody>
        </p:sp>
        <p:graphicFrame>
          <p:nvGraphicFramePr>
            <p:cNvPr id="5002" name="Chart_2_2_2_3"/>
            <p:cNvGraphicFramePr>
              <a:graphicFrameLocks/>
            </p:cNvGraphicFramePr>
            <p:nvPr/>
          </p:nvGraphicFramePr>
          <p:xfrm>
            <a:off y="1512535" x="4570222"/>
            <a:ext cx="3870000" cy="264000"/>
          </p:xfrm>
          <a:graphic>
            <a:graphicData uri="http://schemas.openxmlformats.org/drawingml/2006/chart">
              <c:chart xmlns:c="http://schemas.openxmlformats.org/drawingml/2006/chart" r:id="R3537dd2293b84d90"/>
            </a:graphicData>
          </a:graphic>
        </p:graphicFrame>
        <p:graphicFrame>
          <p:nvGraphicFramePr>
            <p:cNvPr id="5003" name="Chart_3_2_3_3"/>
            <p:cNvGraphicFramePr>
              <a:graphicFrameLocks/>
            </p:cNvGraphicFramePr>
            <p:nvPr/>
          </p:nvGraphicFramePr>
          <p:xfrm>
            <a:off y="1776535" x="4570222"/>
            <a:ext cx="3870000" cy="264000"/>
          </p:xfrm>
          <a:graphic>
            <a:graphicData uri="http://schemas.openxmlformats.org/drawingml/2006/chart">
              <c:chart xmlns:c="http://schemas.openxmlformats.org/drawingml/2006/chart" r:id="R565b3adeed7d48dc"/>
            </a:graphicData>
          </a:graphic>
        </p:graphicFrame>
        <p:graphicFrame>
          <p:nvGraphicFramePr>
            <p:cNvPr id="5004" name="Chart_4_2_4_3"/>
            <p:cNvGraphicFramePr>
              <a:graphicFrameLocks/>
            </p:cNvGraphicFramePr>
            <p:nvPr/>
          </p:nvGraphicFramePr>
          <p:xfrm>
            <a:off y="2040535" x="4570222"/>
            <a:ext cx="3870000" cy="264000"/>
          </p:xfrm>
          <a:graphic>
            <a:graphicData uri="http://schemas.openxmlformats.org/drawingml/2006/chart">
              <c:chart xmlns:c="http://schemas.openxmlformats.org/drawingml/2006/chart" r:id="Raac8c39498094832"/>
            </a:graphicData>
          </a:graphic>
        </p:graphicFrame>
        <p:graphicFrame>
          <p:nvGraphicFramePr>
            <p:cNvPr id="5005" name="Chart_5_2_5_3"/>
            <p:cNvGraphicFramePr>
              <a:graphicFrameLocks/>
            </p:cNvGraphicFramePr>
            <p:nvPr/>
          </p:nvGraphicFramePr>
          <p:xfrm>
            <a:off y="2304535" x="4570222"/>
            <a:ext cx="3870000" cy="264000"/>
          </p:xfrm>
          <a:graphic>
            <a:graphicData uri="http://schemas.openxmlformats.org/drawingml/2006/chart">
              <c:chart xmlns:c="http://schemas.openxmlformats.org/drawingml/2006/chart" r:id="R1bc85bf5842143ef"/>
            </a:graphicData>
          </a:graphic>
        </p:graphicFrame>
        <p:graphicFrame>
          <p:nvGraphicFramePr>
            <p:cNvPr id="5006" name="Chart_6_2_6_3"/>
            <p:cNvGraphicFramePr>
              <a:graphicFrameLocks/>
            </p:cNvGraphicFramePr>
            <p:nvPr/>
          </p:nvGraphicFramePr>
          <p:xfrm>
            <a:off y="2568535" x="4570222"/>
            <a:ext cx="3870000" cy="264000"/>
          </p:xfrm>
          <a:graphic>
            <a:graphicData uri="http://schemas.openxmlformats.org/drawingml/2006/chart">
              <c:chart xmlns:c="http://schemas.openxmlformats.org/drawingml/2006/chart" r:id="Rc43d4c9302a84bfd"/>
            </a:graphicData>
          </a:graphic>
        </p:graphicFrame>
        <p:graphicFrame>
          <p:nvGraphicFramePr>
            <p:cNvPr id="5007" name="Chart_7_2_7_3"/>
            <p:cNvGraphicFramePr>
              <a:graphicFrameLocks/>
            </p:cNvGraphicFramePr>
            <p:nvPr/>
          </p:nvGraphicFramePr>
          <p:xfrm>
            <a:off y="2832535" x="4570222"/>
            <a:ext cx="3870000" cy="264000"/>
          </p:xfrm>
          <a:graphic>
            <a:graphicData uri="http://schemas.openxmlformats.org/drawingml/2006/chart">
              <c:chart xmlns:c="http://schemas.openxmlformats.org/drawingml/2006/chart" r:id="R4bebf5e48b9c4aaa"/>
            </a:graphicData>
          </a:graphic>
        </p:graphicFrame>
        <p:graphicFrame>
          <p:nvGraphicFramePr>
            <p:cNvPr id="5008" name="Chart_8_2_8_3"/>
            <p:cNvGraphicFramePr>
              <a:graphicFrameLocks/>
            </p:cNvGraphicFramePr>
            <p:nvPr/>
          </p:nvGraphicFramePr>
          <p:xfrm>
            <a:off y="3096535" x="4570222"/>
            <a:ext cx="3870000" cy="264000"/>
          </p:xfrm>
          <a:graphic>
            <a:graphicData uri="http://schemas.openxmlformats.org/drawingml/2006/chart">
              <c:chart xmlns:c="http://schemas.openxmlformats.org/drawingml/2006/chart" r:id="Rfc009235c946483a"/>
            </a:graphicData>
          </a:graphic>
        </p:graphicFrame>
        <p:graphicFrame>
          <p:nvGraphicFramePr>
            <p:cNvPr id="5009" name="Chart_9_2_9_3"/>
            <p:cNvGraphicFramePr>
              <a:graphicFrameLocks/>
            </p:cNvGraphicFramePr>
            <p:nvPr/>
          </p:nvGraphicFramePr>
          <p:xfrm>
            <a:off y="3360535" x="4570222"/>
            <a:ext cx="3870000" cy="1056000"/>
          </p:xfrm>
          <a:graphic>
            <a:graphicData uri="http://schemas.openxmlformats.org/drawingml/2006/chart">
              <c:chart xmlns:c="http://schemas.openxmlformats.org/drawingml/2006/chart" r:id="R8ccf900592aa41bd"/>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a4a6a4cce264b9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Omsorg, utveckling och lärande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2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61d980eb3c5470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Längtan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Utbyvägen 50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Längtan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…mitt barns förskola uppmuntrar till lek,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…förskolan arbetar med att barnen oavsett könstillhörighet ges samma möjligheter, att pröva och utveckla vad de är bra på och vad de är intresserade av</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…språkutveckling och kommunikation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…förmåga att skapa och uttrycka sig i olika former, exempelvis genom bild, form, rörelse, sång, musik, dans, drama</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2f.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Omsorg, utveckling och lärande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6386326251d4510">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Längtan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54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Utbyvägen 50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Längtan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540000">
                  <a:tc>
                    <a:txBody>
                      <a:bodyPr/>
                      <a:lstStyle/>
                      <a:p>
                        <a:pPr fontAlgn="ctr" algn="l">
                          <a:defRPr spc="50"/>
                        </a:pPr>
                        <a:r>
                          <a:rPr lang="en-GB" sz="900" spc="50" noProof="1">
                            <a:solidFill>
                              <a:schemeClr val="accent5">
                                <a:shade val="10%"/>
                              </a:schemeClr>
                            </a:solidFill>
                          </a:rPr>
                          <a:t>…matematiska tänkande för att undersöka och reflektera, exempelvis genom användande av begrepp, form, mängd och sortering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3.63</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…förståelse för teknik och naturvetenskapliga fenomen, exempelvis genom samtal om kroppen, djur och natur eller genom olika experiment</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r>
                <!--columnGroups:.-->
                <a:tr h="540000">
                  <a:tc>
                    <a:txBody>
                      <a:bodyPr/>
                      <a:lstStyle/>
                      <a:p>
                        <a:pPr fontAlgn="ctr" algn="l">
                          <a:defRPr spc="50"/>
                        </a:pPr>
                        <a:r>
                          <a:rPr lang="en-GB" sz="900" spc="50" noProof="1">
                            <a:solidFill>
                              <a:schemeClr val="accent5">
                                <a:shade val="10%"/>
                              </a:schemeClr>
                            </a:solidFill>
                          </a:rPr>
                          <a:t>…förståelse för hur egna handlingar kan påverka miljön och bidra till en hållbar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3.50</a:t>
                        </a:r>
                      </a:p>
                    </a:txBody>
                    <a:tcPr anchor="ctr" marT="0" marB="0" horzOverflow="clip" marL="72000" marR="72000">
                      <a:lnL>
                        <a:noFill/>
                      </a:lnL>
                      <a:lnR>
                        <a:noFill/>
                      </a:lnR>
                      <a:lnT>
                        <a:noFill/>
                      </a:lnT>
                      <a:lnB>
                        <a:noFill/>
                      </a:lnB>
                      <a:solidFill>
                        <a:schemeClr val="accent5">
                          <a:tint val="0%"/>
                        </a:schemeClr>
                      </a:solidFill>
                    </a:tcPr>
                  </a:tc>
                </a:tr>
                <!--columnGroups:.-->
                <a:tr h="540000">
                  <a:tc>
                    <a:txBody>
                      <a:bodyPr/>
                      <a:lstStyle/>
                      <a:p>
                        <a:pPr fontAlgn="ctr" algn="l">
                          <a:defRPr spc="50"/>
                        </a:pPr>
                        <a:r>
                          <a:rPr lang="en-GB" sz="900" spc="50" noProof="1">
                            <a:solidFill>
                              <a:schemeClr val="accent5">
                                <a:shade val="10%"/>
                              </a:schemeClr>
                            </a:solidFill>
                          </a:rPr>
                          <a:t>Jag upplever att mitt barn får använda digitala verktyg på ett sätt som stimulerar utveckling och lärande.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3.90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uppmuntrar mitt barn att uttrycka sina tankar och åsikter</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mitt barns behov och intressen</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93c274ba7ccc4b16"/>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c71eb286fdf54c1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abd72d9badf9427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Barns inflytande och delaktighet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Barns inflytande och delaktighet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ed46067f56ad493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Längtan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Utbyvägen 50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Längtan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…förskolan uppmuntrar mitt barn att uttrycka sina tankar och åsikter</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4.10</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…förskolan tar hänsyn till mitt barns behov och intressen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4.00</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352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columnGroups:-->
                <a:tr h="352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a:tbl>
            </a:graphicData>
          </a:graphic>
        </p:graphicFrame>
        <p:sp>
          <p:nvSpPr>
            <p:cNvPr id="201" name="Cell_2_1_2_1"/>
            <p:cNvSpPr txBox="1"/>
            <p:nvPr/>
          </p:nvSpPr>
          <p:spPr>
            <a:xfrm>
              <a:off y="1600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tar hänsyn till den information jag förmedlar om mitt barn, till exempel om barnets mående, familjesituation eller utveckling</a:t>
              </a:r>
            </a:p>
          </p:txBody>
        </p:sp>
        <p:sp>
          <p:nvSpPr>
            <p:cNvPr id="301" name="Cell_3_1_3_1"/>
            <p:cNvSpPr txBox="1"/>
            <p:nvPr/>
          </p:nvSpPr>
          <p:spPr>
            <a:xfrm>
              <a:off y="1952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…förskolan informerar om mål och innehåll i utbildningen</a:t>
              </a:r>
            </a:p>
          </p:txBody>
        </p:sp>
        <p:sp>
          <p:nvSpPr>
            <p:cNvPr id="401" name="Cell_4_1_4_1"/>
            <p:cNvSpPr txBox="1"/>
            <p:nvPr/>
          </p:nvSpPr>
          <p:spPr>
            <a:xfrm>
              <a:off y="2304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…utvecklingssamtalet ger mig möjlighet till en god dialog kring mitt barns trivsel, utveckling och lärande</a:t>
              </a:r>
            </a:p>
          </p:txBody>
        </p:sp>
        <p:sp>
          <p:nvSpPr>
            <p:cNvPr id="501" name="Cell_5_1_5_1"/>
            <p:cNvSpPr txBox="1"/>
            <p:nvPr/>
          </p:nvSpPr>
          <p:spPr>
            <a:xfrm>
              <a:off y="2656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välkommen att ställa frågor och komma med synpunkter</a:t>
              </a:r>
            </a:p>
          </p:txBody>
        </p:sp>
        <p:sp>
          <p:nvSpPr>
            <p:cNvPr id="601" name="Cell_6_1_6_1"/>
            <p:cNvSpPr txBox="1"/>
            <p:nvPr/>
          </p:nvSpPr>
          <p:spPr>
            <a:xfrm>
              <a:off y="3008535" x="700222"/>
              <a:ext cx="3870000" cy="352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känner mig trygg med att mitt barn blir väl omhändertaget på förskolan.</a:t>
              </a:r>
            </a:p>
          </p:txBody>
        </p:sp>
        <p:graphicFrame>
          <p:nvGraphicFramePr>
            <p:cNvPr id="5002" name="Chart_2_2_2_3"/>
            <p:cNvGraphicFramePr>
              <a:graphicFrameLocks/>
            </p:cNvGraphicFramePr>
            <p:nvPr/>
          </p:nvGraphicFramePr>
          <p:xfrm>
            <a:off y="1600535" x="4570222"/>
            <a:ext cx="3870000" cy="352000"/>
          </p:xfrm>
          <a:graphic>
            <a:graphicData uri="http://schemas.openxmlformats.org/drawingml/2006/chart">
              <c:chart xmlns:c="http://schemas.openxmlformats.org/drawingml/2006/chart" r:id="Rdbd1dfd92693417a"/>
            </a:graphicData>
          </a:graphic>
        </p:graphicFrame>
        <p:graphicFrame>
          <p:nvGraphicFramePr>
            <p:cNvPr id="5003" name="Chart_3_2_3_3"/>
            <p:cNvGraphicFramePr>
              <a:graphicFrameLocks/>
            </p:cNvGraphicFramePr>
            <p:nvPr/>
          </p:nvGraphicFramePr>
          <p:xfrm>
            <a:off y="1952535" x="4570222"/>
            <a:ext cx="3870000" cy="352000"/>
          </p:xfrm>
          <a:graphic>
            <a:graphicData uri="http://schemas.openxmlformats.org/drawingml/2006/chart">
              <c:chart xmlns:c="http://schemas.openxmlformats.org/drawingml/2006/chart" r:id="R52a7aa5fa50b42f8"/>
            </a:graphicData>
          </a:graphic>
        </p:graphicFrame>
        <p:graphicFrame>
          <p:nvGraphicFramePr>
            <p:cNvPr id="5004" name="Chart_4_2_4_3"/>
            <p:cNvGraphicFramePr>
              <a:graphicFrameLocks/>
            </p:cNvGraphicFramePr>
            <p:nvPr/>
          </p:nvGraphicFramePr>
          <p:xfrm>
            <a:off y="2304535" x="4570222"/>
            <a:ext cx="3870000" cy="352000"/>
          </p:xfrm>
          <a:graphic>
            <a:graphicData uri="http://schemas.openxmlformats.org/drawingml/2006/chart">
              <c:chart xmlns:c="http://schemas.openxmlformats.org/drawingml/2006/chart" r:id="R1b1003782a27452a"/>
            </a:graphicData>
          </a:graphic>
        </p:graphicFrame>
        <p:graphicFrame>
          <p:nvGraphicFramePr>
            <p:cNvPr id="5005" name="Chart_5_2_5_3"/>
            <p:cNvGraphicFramePr>
              <a:graphicFrameLocks/>
            </p:cNvGraphicFramePr>
            <p:nvPr/>
          </p:nvGraphicFramePr>
          <p:xfrm>
            <a:off y="2656535" x="4570222"/>
            <a:ext cx="3870000" cy="352000"/>
          </p:xfrm>
          <a:graphic>
            <a:graphicData uri="http://schemas.openxmlformats.org/drawingml/2006/chart">
              <c:chart xmlns:c="http://schemas.openxmlformats.org/drawingml/2006/chart" r:id="Ra5d25d19aa7e4df1"/>
            </a:graphicData>
          </a:graphic>
        </p:graphicFrame>
        <p:graphicFrame>
          <p:nvGraphicFramePr>
            <p:cNvPr id="5006" name="Chart_6_2_6_3"/>
            <p:cNvGraphicFramePr>
              <a:graphicFrameLocks/>
            </p:cNvGraphicFramePr>
            <p:nvPr/>
          </p:nvGraphicFramePr>
          <p:xfrm>
            <a:off y="3008535" x="4570222"/>
            <a:ext cx="3870000" cy="1408000"/>
          </p:xfrm>
          <a:graphic>
            <a:graphicData uri="http://schemas.openxmlformats.org/drawingml/2006/chart">
              <c:chart xmlns:c="http://schemas.openxmlformats.org/drawingml/2006/chart" r:id="R1c36f621a23943ba"/>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c5f59ebbafa4086">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Förskola och hem </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Förskola och hem </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0d6a1bec582c428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Längtan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4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Utbyvägen 50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Längtan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450000">
                  <a:tc>
                    <a:txBody>
                      <a:bodyPr/>
                      <a:lstStyle/>
                      <a:p>
                        <a:pPr fontAlgn="ctr" algn="l">
                          <a:defRPr spc="50"/>
                        </a:pPr>
                        <a:r>
                          <a:rPr lang="en-GB" sz="900" spc="50" noProof="1">
                            <a:solidFill>
                              <a:schemeClr val="accent5">
                                <a:shade val="10%"/>
                              </a:schemeClr>
                            </a:solidFill>
                          </a:rPr>
                          <a:t>…förskolan tar hänsyn till den information jag förmedlar om mitt barn, till exempel om barnets mående, familjesituation eller utveckling</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4.23</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3.75</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…förskolan informerar om mål och innehåll i utbildningen</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4.21</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4.13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4.09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3.40</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…utvecklingssamtalet ger mig möjlighet till en god dialog kring mitt barns trivsel, utveckling och lärande</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4.16</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4.22</a:t>
                        </a:r>
                      </a:p>
                    </a:txBody>
                    <a:tcPr anchor="ctr" marT="0" marB="0" horzOverflow="clip" marL="72000" marR="72000">
                      <a:lnL>
                        <a:noFill/>
                      </a:lnL>
                      <a:lnR>
                        <a:noFill/>
                      </a:lnR>
                      <a:lnT>
                        <a:noFill/>
                      </a:lnT>
                      <a:lnB>
                        <a:noFill/>
                      </a:lnB>
                      <a:solidFill>
                        <a:schemeClr val="accent5">
                          <a:tint val="0%"/>
                        </a:schemeClr>
                      </a:solidFill>
                    </a:tcPr>
                  </a:tc>
                </a:tr>
                <!--columnGroups:.-->
                <a:tr h="450000">
                  <a:tc>
                    <a:txBody>
                      <a:bodyPr/>
                      <a:lstStyle/>
                      <a:p>
                        <a:pPr fontAlgn="ctr" algn="l">
                          <a:defRPr spc="50"/>
                        </a:pPr>
                        <a:r>
                          <a:rPr lang="en-GB" sz="900" spc="50" noProof="1">
                            <a:solidFill>
                              <a:schemeClr val="accent5">
                                <a:shade val="10%"/>
                              </a:schemeClr>
                            </a:solidFill>
                          </a:rPr>
                          <a:t>Jag känner mig välkommen att ställa frågor och komma med synpunkter</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4.43</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4.46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r>
                <!--columnGroups:.-->
                <a:tr h="450000">
                  <a:tc>
                    <a:txBody>
                      <a:bodyPr/>
                      <a:lstStyle/>
                      <a:p>
                        <a:pPr fontAlgn="ctr" algn="l">
                          <a:defRPr spc="50"/>
                        </a:pPr>
                        <a:r>
                          <a:rPr lang="en-GB" sz="900" spc="50" noProof="1">
                            <a:solidFill>
                              <a:schemeClr val="accent5">
                                <a:shade val="10%"/>
                              </a:schemeClr>
                            </a:solidFill>
                          </a:rPr>
                          <a:t>Jag känner mig trygg med att mitt barn blir väl omhändertaget på förskolan.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4.68</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4.85</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4.25</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table">
              <a:tbl>
                <a:tblPr>
</a:tblPr>
                <a:tblGrid>
                  <a:gridCol w="3870000"/>
                  <a:gridCol w="1935000"/>
                  <a:gridCol w="1935000"/>
                </a:tblGrid>
                <!--columnGroups:-->
                <a:tr h="528000">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c>
                    <a:txBody>
                      <a:bodyPr/>
                      <a:lstStyle/>
                      <a:p>
                        <a:pPr fontAlgn="ctr" algn="ctr">
                          <a:defRPr spc="50"/>
                        </a:pPr>
                        <a:endParaRPr dirty="0" sz="700"/>
                      </a:p>
                    </a:txBody>
                    <a:tcPr anchor="ctr" marR="72000" marT="0" marB="0"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c>
                    <a:txBody>
                      <a:bodyPr/>
                      <a:lstStyle/>
                      <a:p>
                        <a:pPr fontAlgn="ctr" algn="r">
                          <a:defRPr spc="50"/>
                        </a:pPr>
                        <a:endParaRPr dirty="0" sz="700"/>
                      </a:p>
                    </a:txBody>
                    <a:tcPr anchor="ctr" marR="72000" marT="0" marB="0" horzOverflow="clip" marL="72000">
                      <a:lnL>
                        <a:noFill/>
                      </a:lnL>
                      <a:lnR>
                        <a:noFill/>
                      </a:lnR>
                      <a:lnT>
                        <a:noFill/>
                      </a:lnT>
                      <a:lnB>
                        <a:noFill/>
                      </a:lnB>
                    </a:tcPr>
                  </a:tc>
                </a:tr>
                <!--columnGroups:-->
                <a:tr h="528000">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c>
                    <a:txBody>
                      <a:bodyPr/>
                      <a:lstStyle/>
                      <a:p>
                        <a:pPr fontAlgn="ctr" algn="r">
                          <a:defRPr spc="50"/>
                        </a:pPr>
                        <a:endParaRPr dirty="0" sz="700"/>
                      </a:p>
                    </a:txBody>
                    <a:tcPr anchor="ctr" marR="72000" marT="0" marB="0" horzOverflow="clip" marL="72000">
                      <a:lnL>
                        <a:noFill/>
                      </a:lnL>
                      <a:lnR>
                        <a:noFill/>
                      </a:lnR>
                      <a:lnT>
                        <a:noFill/>
                      </a:lnT>
                      <a:lnB>
                        <a:noFill/>
                      </a:lnB>
                      <a:solidFill>
                        <a:srgbClr val="7F7F7F">
                          <a:alpha val="5000"/>
                        </a:srgbClr>
                      </a:solidFill>
                    </a:tcPr>
                  </a:tc>
                </a:tr>
              </a:tbl>
            </a:graphicData>
          </a:graphic>
        </p:graphicFrame>
        <p:sp>
          <p:nvSpPr>
            <p:cNvPr id="201" name="Cell_2_1_2_1"/>
            <p:cNvSpPr txBox="1"/>
            <p:nvPr/>
          </p:nvSpPr>
          <p:spPr>
            <a:xfrm>
              <a:off y="1776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är nöjd med mitt barns förskola.</a:t>
              </a:r>
            </a:p>
          </p:txBody>
        </p:sp>
        <p:sp>
          <p:nvSpPr>
            <p:cNvPr id="301" name="Cell_3_1_3_1"/>
            <p:cNvSpPr txBox="1"/>
            <p:nvPr/>
          </p:nvSpPr>
          <p:spPr>
            <a:xfrm>
              <a:off y="2304535" x="700222"/>
              <a:ext cx="3870000" cy="528000"/>
            </a:xfrm>
            <a:prstGeom prst="rect">
              <a:avLst/>
            </a:prstGeom>
            <a:noFill/>
          </p:spPr>
          <p:style>
            <a:lnRef idx="0"/>
            <a:fillRef idx="0"/>
            <a:effectRef idx="0"/>
            <a:fontRef idx="minor"/>
          </p:style>
          <p:txBody>
            <a:bodyPr vertOverflow="clip" anchor="ctr" wrap="square" bIns="0" rIns="72000" tIns="0" lIns="72000">
              <a:normAutofit/>
            </a:bodyPr>
            <a:lstStyle/>
            <a:p>
              <a:pPr fontAlgn="ctr" algn="r">
                <a:defRPr spc="50"/>
              </a:pPr>
              <a:r>
                <a:rPr sz="700" lang="en-GB" spc="50" noProof="1"/>
                <a:t>Jag kan rekommendera mitt barns förskola till andra vårdnadshavare.</a:t>
              </a:r>
            </a:p>
          </p:txBody>
        </p:sp>
        <p:graphicFrame>
          <p:nvGraphicFramePr>
            <p:cNvPr id="5002" name="Chart_2_2_2_3"/>
            <p:cNvGraphicFramePr>
              <a:graphicFrameLocks/>
            </p:cNvGraphicFramePr>
            <p:nvPr/>
          </p:nvGraphicFramePr>
          <p:xfrm>
            <a:off y="1776535" x="4570222"/>
            <a:ext cx="3870000" cy="528000"/>
          </p:xfrm>
          <a:graphic>
            <a:graphicData uri="http://schemas.openxmlformats.org/drawingml/2006/chart">
              <c:chart xmlns:c="http://schemas.openxmlformats.org/drawingml/2006/chart" r:id="R2fd8ec0c338f450d"/>
            </a:graphicData>
          </a:graphic>
        </p:graphicFrame>
        <p:graphicFrame>
          <p:nvGraphicFramePr>
            <p:cNvPr id="5003" name="Chart_3_2_3_3"/>
            <p:cNvGraphicFramePr>
              <a:graphicFrameLocks/>
            </p:cNvGraphicFramePr>
            <p:nvPr/>
          </p:nvGraphicFramePr>
          <p:xfrm>
            <a:off y="2304535" x="4570222"/>
            <a:ext cx="3870000" cy="2112000"/>
          </p:xfrm>
          <a:graphic>
            <a:graphicData uri="http://schemas.openxmlformats.org/drawingml/2006/chart">
              <c:chart xmlns:c="http://schemas.openxmlformats.org/drawingml/2006/chart" r:id="Rad94d1dd86764612"/>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2240ca5cb9804f8e">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resultatet för frågorna inom frågeområdet </a:t>
            </a:r>
            <a:r>
              <a:rPr lang="sv-SE" sz="1000" dirty="0"/>
              <a:t>Helhetsomdöme</a:t>
            </a:r>
            <a:r>
              <a:rPr lang="sv-SE" sz="1000" dirty="0"/>
              <a:t>. Skalan är 1 (Instämmer inte alls) till 5 (Instämmer helt), plus Vet inte.</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a:xfrm>
            <a:off x="553972" y="159000"/>
            <a:ext cx="8047887" cy="542585"/>
          </a:xfrm>
        </p:spPr>
        <p:txBody>
          <a:bodyPr/>
          <a:lstStyle/>
          <a:p>
            <a:r>
              <a:rPr lang="sv-SE" dirty="0"/>
              <a:t>Helhetsomdöme</a:t>
            </a:r>
          </a:p>
        </p:txBody>
      </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ddd848e517d44258">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BodyFooterLeft">
            <a:extLst>
              <a:ext uri="{FF2B5EF4-FFF2-40B4-BE49-F238E27FC236}">
                <a16:creationId xmlns:a16="http://schemas.microsoft.com/office/drawing/2014/main" id="{78FF5595-F32D-45D6-B515-51CAF96F71CA}"/>
              </a:ext>
            </a:extLst>
          </p:cNvPr>
          <p:cNvSpPr txBox="1"/>
          <p:nvPr/>
        </p:nvSpPr>
        <p:spPr>
          <a:xfrm>
            <a:off x="700222" y="4259385"/>
            <a:ext cx="7901637" cy="176030"/>
          </a:xfrm>
          <a:prstGeom prst="rect">
            <a:avLst/>
          </a:prstGeom>
          <a:noFill/>
        </p:spPr>
        <p:txBody>
          <a:bodyPr vertOverflow="clip" wrap="square" lIns="0" tIns="0" rIns="0" bIns="0" rtlCol="0" anchor="ctr"/>
          <a:lstStyle/>
          <a:p>
            <a:pPr algn="l"/>
            <a:r>
              <a:rPr lang="en-GB" sz="750" spc="42" noProof="1"/>
              <a:t>Årsjämförelsen gäller för </a:t>
            </a:r>
            <a:r>
              <a:rPr lang="en-GB" sz="750" spc="42" noProof="1"/>
              <a:t>Längtan</a:t>
            </a:r>
            <a:r>
              <a:rPr lang="en-GB" sz="750" spc="42" noProof="1"/>
              <a:t>.</a:t>
            </a:r>
          </a:p>
        </p:txBody>
      </p:sp>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 </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3288000"/>
              <a:ext cx="2568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grpSp>
        <p:nvGrpSpPr>
          <p:cNvPr id="5000" name="BodyContent"/>
          <p:cNvGrpSpPr/>
          <p:nvPr/>
        </p:nvGrpSpPr>
        <p:grpSpPr>
          <a:xfrm>
            <a:off x="720000" y="900000"/>
            <a:ext cx="7740000" cy="2700000"/>
            <a:chOff x="720000" y="900000"/>
            <a:chExt cx="7740000" cy="2700000"/>
          </a:xfrm>
        </p:grpSpPr>
        <p:graphicFrame>
          <p:nvGraphicFramePr>
            <p:cNvPr id="5002" name="BodyContentTable"/>
            <p:cNvGraphicFramePr>
              <a:graphicFrameLocks/>
            </p:cNvGraphicFramePr>
            <p:nvPr/>
          </p:nvGraphicFramePr>
          <p:xfrm>
            <a:off x="720000" y="900000"/>
            <a:ext cx="7740000" cy="2700000"/>
          </p:xfrm>
          <a:graphic>
            <a:graphicData uri="http://schemas.openxmlformats.org/drawingml/2006/table">
              <a:tbl>
                <a:tblPr>
</a:tblPr>
                <a:tblGrid>
                  <a:gridCol w="2340000"/>
                  <a:gridCol w="900000"/>
                  <a:gridCol w="900000"/>
                  <a:gridCol w="900000"/>
                  <a:gridCol w="900000"/>
                  <a:gridCol w="900000"/>
                  <a:gridCol w="900000"/>
                </a:tblGrid>
                <!--columnGroups:.-->
                <a:tr h="90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GR</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Göteborg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Nordost 1</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Utbyvägen 50 förskola</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Längtan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2020</a:t>
                        </a:r>
                        <a:endParaRPr dirty="0" sz="1100"/>
                      </a:p>
                    </a:txBody>
                    <a:tcPr anchor="ctr" marR="72000" marT="36000" marB="36000" marL="72000">
                      <a:lnL>
                        <a:noFill/>
                      </a:lnL>
                      <a:lnR>
                        <a:noFill/>
                      </a:lnR>
                      <a:lnT>
                        <a:noFill/>
                      </a:lnT>
                      <a:lnB>
                        <a:noFill/>
                      </a:lnB>
                      <a:solidFill>
                        <a:schemeClr val="accent5">
                          <a:tint val="100%"/>
                        </a:schemeClr>
                      </a:solidFill>
                    </a:tcPr>
                  </a:tc>
                </a:tr>
                <!--columnGroups:.-->
                <a:tr h="900000">
                  <a:tc>
                    <a:txBody>
                      <a:bodyPr/>
                      <a:lstStyle/>
                      <a:p>
                        <a:pPr fontAlgn="ctr" algn="l">
                          <a:defRPr spc="50"/>
                        </a:pPr>
                        <a:r>
                          <a:rPr lang="en-GB" sz="900" spc="50" noProof="1">
                            <a:solidFill>
                              <a:schemeClr val="accent5">
                                <a:shade val="10%"/>
                              </a:schemeClr>
                            </a:solidFill>
                          </a:rPr>
                          <a:t>Jag är nöjd med mitt barns förskola.</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4.30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4.29</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0%"/>
                        </a:schemeClr>
                      </a:solidFill>
                    </a:tcPr>
                  </a:tc>
                </a:tr>
                <!--columnGroups:.-->
                <a:tr h="900000">
                  <a:tc>
                    <a:txBody>
                      <a:bodyPr/>
                      <a:lstStyle/>
                      <a:p>
                        <a:pPr fontAlgn="ctr" algn="l">
                          <a:defRPr spc="50"/>
                        </a:pPr>
                        <a:r>
                          <a:rPr lang="en-GB" sz="900" spc="50" noProof="1">
                            <a:solidFill>
                              <a:schemeClr val="accent5">
                                <a:shade val="10%"/>
                              </a:schemeClr>
                            </a:solidFill>
                          </a:rPr>
                          <a:t>Jag kan rekommendera mitt barns förskola till andra vårdnadshavare.</a:t>
                        </a:r>
                        <a:endParaRPr dirty="0" sz="1100"/>
                      </a:p>
                    </a:txBody>
                    <a:tcPr anchor="ctr" marR="72000" marT="0" marB="0" horzOverflow="clip" marL="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4.34</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4.26</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4.28</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4.59</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17%"/>
                        </a:schemeClr>
                      </a:solidFill>
                    </a:tcPr>
                  </a:tc>
                  <a:tc>
                    <a:txBody>
                      <a:bodyPr/>
                      <a:lstStyle/>
                      <a:p>
                        <a:pPr fontAlgn="ctr" algn="ctr">
                          <a:defRPr spc="50"/>
                        </a:pPr>
                        <a:r>
                          <a:rPr lang="en-GB" sz="900" spc="50" noProof="1">
                            <a:solidFill>
                              <a:schemeClr val="accent5">
                                <a:shade val="10%"/>
                              </a:schemeClr>
                            </a:solidFill>
                          </a:rPr>
                          <a:t>3.83</a:t>
                        </a:r>
                      </a:p>
                    </a:txBody>
                    <a:tcPr anchor="ctr" marT="0" marB="0" horzOverflow="clip" marL="72000" marR="72000">
                      <a:lnL>
                        <a:noFill/>
                      </a:lnL>
                      <a:lnR>
                        <a:noFill/>
                      </a:lnR>
                      <a:lnT>
                        <a:noFill/>
                      </a:lnT>
                      <a:lnB>
                        <a:noFill/>
                      </a:lnB>
                      <a:solidFill>
                        <a:schemeClr val="accent5">
                          <a:tint val="17%"/>
                        </a:schemeClr>
                      </a:solidFill>
                    </a:tcPr>
                  </a:tc>
                </a:tr>
              </a:tbl>
            </a:graphicData>
          </a:graphic>
        </p:graphicFrame>
      </p:grpSp>
    </p:spTree>
    <p:extLst>
      <p:ext uri="{BB962C8B-B14F-4D97-AF65-F5344CB8AC3E}">
        <p14:creationId xmlns:p14="http://schemas.microsoft.com/office/powerpoint/2010/main" val="40607363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3abf3c39c8be4f6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44613cb11d24fba">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vilka faktorer vårdnadshavarna upplever att barnen inte ges lika möjligheter på grund av. Resultat visas enbart vid minst sju svar.</a:t>
            </a:r>
          </a:p>
        </p:txBody>
      </p:sp>
      <p:sp>
        <p:nvSpPr>
          <p:cNvPr id="7" name="BodyFooterLeft">
            <a:extLst>
              <a:ext uri="{FF2B5EF4-FFF2-40B4-BE49-F238E27FC236}">
                <a16:creationId xmlns:a16="http://schemas.microsoft.com/office/drawing/2014/main" id="{C048A531-D9AA-436A-A0F1-8FD017217482}"/>
              </a:ext>
            </a:extLst>
          </p:cNvPr>
          <p:cNvSpPr txBox="1"/>
          <p:nvPr/>
        </p:nvSpPr>
        <p:spPr>
          <a:xfrm>
            <a:off x="700222" y="3951338"/>
            <a:ext cx="7901637" cy="486000"/>
          </a:xfrm>
          <a:prstGeom prst="rect">
            <a:avLst/>
          </a:prstGeom>
          <a:noFill/>
        </p:spPr>
        <p:txBody>
          <a:bodyPr vertOverflow="clip" wrap="square" lIns="0" tIns="0" rIns="0" bIns="0" rtlCol="0" anchor="t">
            <a:normAutofit/>
          </a:bodyPr>
          <a:lstStyle/>
          <a:p>
            <a:pPr algn="l"/>
            <a:r>
              <a:rPr lang="en-GB" sz="900" spc="42" noProof="1"/>
              <a:t>De personer som svarade "instämmer inte alls" eller "instämmer inte" på frågan " ...barnen ges lika möjligheter att utvecklas oberoende av kön, etnisk tillhörighet, religion eller funktionsnedsättning" fick följdfrågan ovan. Totalt var det </a:t>
            </a:r>
            <a:r>
              <a:rPr lang="en-GB" sz="900" spc="42" noProof="1"/>
              <a:t>0</a:t>
            </a:r>
            <a:r>
              <a:rPr lang="en-GB" sz="900" spc="42" noProof="1"/>
              <a:t> personer som svarade "instämmer inte alls" eller "instämmer inte".</a:t>
            </a:r>
          </a:p>
        </p:txBody>
      </p:sp>
    </p:spTree>
    <p:extLst>
      <p:ext uri="{BB962C8B-B14F-4D97-AF65-F5344CB8AC3E}">
        <p14:creationId xmlns:p14="http://schemas.microsoft.com/office/powerpoint/2010/main" val="32470361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Viktigaste frågorna</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chart">
              <c:chart xmlns:c="http://schemas.openxmlformats.org/drawingml/2006/chart" r:id="R13a90b13c09c47b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41b80ede336641fb">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Vårdnadshavarna fick som sista fråga ta ställning till vilka frågor som är viktigast för dem. Som mest fick man ange fem frågor. Detta diagram visar de fem frågor som anses vara viktigast.</a:t>
            </a:r>
          </a:p>
        </p:txBody>
      </p:sp>
      <p:grpSp>
        <p:nvGrpSpPr>
          <p:cNvPr id="60" name="BodyFooter"/>
          <p:cNvGrpSpPr/>
          <p:nvPr/>
        </p:nvGrpSpPr>
        <p:grpSpPr>
          <a:xfrm>
            <a:off x="720000" y="3600000"/>
            <a:ext cx="7704000" cy="518400"/>
            <a:chOff x="720000" y="3600000"/>
            <a:chExt cx="7704000" cy="518400"/>
          </a:xfrm>
        </p:grpSpPr>
        <p:sp>
          <p:nvSpPr>
            <p:cNvPr id="61" name="BodyFooterCenter"/>
            <p:cNvSpPr txBox="1"/>
            <p:nvPr/>
          </p:nvSpPr>
          <p:spPr>
            <a:xfrm>
              <a:off y="3600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Normer och värden</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7224944d324c4d80"/>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3568edb5efe449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Normer och värden</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Värdegrund och uppdrag</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5aace5e123f24327"/>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7c167c42b9594e14">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Värdegrund och uppdrag</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a.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Omsorg, utveckling och lärande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3a5146cf2c8641de"/>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b1e34870462b459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Omsorg, utveckling och lärande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b.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Barns inflytande och delaktighet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83f968d8053a47e6"/>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9f909dc8f6cf4f77">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Barns inflytande och delaktighet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c.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Förskola och hem </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9932a755ed4c4fa9"/>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32499ce513534491">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Förskola och hem </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d.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Helhetsomdöme</a:t>
            </a:r>
          </a:p>
        </p:txBody>
      </p:sp>
      <p:grpSp>
        <p:nvGrpSpPr>
          <p:cNvPr id="5000" name="BodyContent"/>
          <p:cNvGrpSpPr/>
          <p:nvPr/>
        </p:nvGrpSpPr>
        <p:grpSpPr>
          <a:xfrm>
            <a:off x="700222" y="1248535"/>
            <a:ext cx="7740000" cy="3168000"/>
            <a:chOff x="700222" y="1248535"/>
            <a:chExt cx="7740000" cy="3168000"/>
          </a:xfrm>
        </p:grpSpPr>
        <p:graphicFrame>
          <p:nvGraphicFramePr>
            <p:cNvPr id="5002" name="BodyContentTable"/>
            <p:cNvGraphicFramePr>
              <a:graphicFrameLocks/>
            </p:cNvGraphicFramePr>
            <p:nvPr/>
          </p:nvGraphicFramePr>
          <p:xfrm>
            <a:off x="700222" y="1248535"/>
            <a:ext cx="7740000" cy="3168000"/>
          </p:xfrm>
          <a:graphic>
            <a:graphicData uri="http://schemas.openxmlformats.org/drawingml/2006/chart">
              <c:chart xmlns:c="http://schemas.openxmlformats.org/drawingml/2006/chart" r:id="R494166eaa4ba470b"/>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6a7e97c2e06342c9">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Detta diagram visar andelen positiva (de som svarat 4 eller 5) för frågeområdet </a:t>
            </a:r>
            <a:r>
              <a:rPr lang="sv-SE" sz="1000" dirty="0"/>
              <a:t>Helhetsomdöme</a:t>
            </a:r>
            <a:r>
              <a:rPr lang="sv-SE" sz="1000" dirty="0"/>
              <a:t>, totalt och uppdelat på barnets kön.</a:t>
            </a:r>
          </a:p>
        </p:txBody>
      </p:sp>
      <p:grpSp>
        <p:nvGrpSpPr>
          <p:cNvPr id="60" name="BodyFooter"/>
          <p:cNvGrpSpPr/>
          <p:nvPr/>
        </p:nvGrpSpPr>
        <p:grpSpPr>
          <a:xfrm>
            <a:off x="720000" y="4068000"/>
            <a:ext cx="7704000" cy="518400"/>
            <a:chOff x="720000" y="4068000"/>
            <a:chExt cx="7704000" cy="518400"/>
          </a:xfrm>
        </p:grpSpPr>
        <p:sp>
          <p:nvSpPr>
            <p:cNvPr id="61" name="BodyFooterCenter"/>
            <p:cNvSpPr txBox="1"/>
            <p:nvPr/>
          </p:nvSpPr>
          <p:spPr>
            <a:xfrm>
              <a:off y="4068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slides/slide3e.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1Center">
            <a:extLst>
              <a:ext uri="{FF2B5EF4-FFF2-40B4-BE49-F238E27FC236}">
                <a16:creationId xmlns:a16="http://schemas.microsoft.com/office/drawing/2014/main" id="{95A1C45C-70C4-4008-8732-15A022E2AC93}"/>
              </a:ext>
            </a:extLst>
          </p:cNvPr>
          <p:cNvSpPr>
            <a:spLocks noGrp="1"/>
          </p:cNvSpPr>
          <p:nvPr>
            <p:ph type="title"/>
          </p:nvPr>
        </p:nvSpPr>
        <p:spPr/>
        <p:txBody>
          <a:bodyPr/>
          <a:lstStyle/>
          <a:p>
            <a:r>
              <a:rPr lang="sv-SE" dirty="0"/>
              <a:t>Frågeområde per enhet</a:t>
            </a:r>
          </a:p>
        </p:txBody>
      </p:sp>
      <p:grpSp>
        <p:nvGrpSpPr>
          <p:cNvPr id="5000" name="BodyContent"/>
          <p:cNvGrpSpPr/>
          <p:nvPr/>
        </p:nvGrpSpPr>
        <p:grpSpPr>
          <a:xfrm>
            <a:off x="700222" y="1248535"/>
            <a:ext cx="7740000" cy="2700000"/>
            <a:chOff x="700222" y="1248535"/>
            <a:chExt cx="7740000" cy="2700000"/>
          </a:xfrm>
        </p:grpSpPr>
        <p:graphicFrame>
          <p:nvGraphicFramePr>
            <p:cNvPr id="5002" name="BodyContentTable"/>
            <p:cNvGraphicFramePr>
              <a:graphicFrameLocks/>
            </p:cNvGraphicFramePr>
            <p:nvPr/>
          </p:nvGraphicFramePr>
          <p:xfrm>
            <a:off x="700222" y="1248535"/>
            <a:ext cx="7740000" cy="2700000"/>
          </p:xfrm>
          <a:graphic>
            <a:graphicData uri="http://schemas.openxmlformats.org/drawingml/2006/table">
              <a:tbl>
                <a:tblPr>
</a:tblPr>
                <a:tblGrid>
                  <a:gridCol w="2340000"/>
                  <a:gridCol w="900000"/>
                  <a:gridCol w="900000"/>
                  <a:gridCol w="900000"/>
                  <a:gridCol w="900000"/>
                  <a:gridCol w="900000"/>
                  <a:gridCol w="900000"/>
                </a:tblGrid>
                <!--columnGroups:.-->
                <a:tr h="1350000">
                  <a:tc>
                    <a:txBody>
                      <a:bodyPr/>
                      <a:lstStyle/>
                      <a:p>
                        <a:pPr fontAlgn="ctr" algn="l">
                          <a:defRPr spc="50"/>
                        </a:pP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Normer och värden</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Värdegrund och uppdrag</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Omsorg, utveckling och lärande</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Barns inflytande och delaktighet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Förskola och hem </a:t>
                        </a:r>
                        <a:endParaRPr dirty="0" sz="1100"/>
                      </a:p>
                    </a:txBody>
                    <a:tcPr anchor="ctr" marR="72000" marT="36000" marB="36000" marL="72000">
                      <a:lnL>
                        <a:noFill/>
                      </a:lnL>
                      <a:lnR>
                        <a:noFill/>
                      </a:lnR>
                      <a:lnT>
                        <a:noFill/>
                      </a:lnT>
                      <a:lnB>
                        <a:noFill/>
                      </a:lnB>
                      <a:solidFill>
                        <a:schemeClr val="accent5">
                          <a:tint val="100%"/>
                        </a:schemeClr>
                      </a:solidFill>
                    </a:tcPr>
                  </a:tc>
                  <a:tc>
                    <a:txBody>
                      <a:bodyPr/>
                      <a:lstStyle/>
                      <a:p>
                        <a:pPr fontAlgn="ctr" algn="ctr">
                          <a:defRPr spc="50"/>
                        </a:pPr>
                        <a:r>
                          <a:rPr b="1" lang="en-GB" sz="700" spc="50" noProof="1">
                            <a:solidFill>
                              <a:srgbClr val="FFFFFF"/>
                            </a:solidFill>
                          </a:rPr>
                          <a:t>Helhetsomdöme</a:t>
                        </a:r>
                        <a:endParaRPr dirty="0" sz="1100"/>
                      </a:p>
                    </a:txBody>
                    <a:tcPr anchor="ctr" marR="72000" marT="36000" marB="36000" marL="72000">
                      <a:lnL>
                        <a:noFill/>
                      </a:lnL>
                      <a:lnR>
                        <a:noFill/>
                      </a:lnR>
                      <a:lnT>
                        <a:noFill/>
                      </a:lnT>
                      <a:lnB>
                        <a:noFill/>
                      </a:lnB>
                      <a:solidFill>
                        <a:schemeClr val="accent5">
                          <a:tint val="100%"/>
                        </a:schemeClr>
                      </a:solidFill>
                    </a:tcPr>
                  </a:tc>
                </a:tr>
                <!--columnGroups:.-->
                <a:tr h="1350000">
                  <a:tc>
                    <a:txBody>
                      <a:bodyPr/>
                      <a:lstStyle/>
                      <a:p>
                        <a:pPr fontAlgn="ctr" algn="l">
                          <a:defRPr spc="50"/>
                        </a:pPr>
                        <a:r>
                          <a:rPr lang="en-GB" sz="900" spc="50" noProof="1">
                            <a:solidFill>
                              <a:schemeClr val="accent5">
                                <a:shade val="10%"/>
                              </a:schemeClr>
                            </a:solidFill>
                          </a:rPr>
                          <a:t>Längtan</a:t>
                        </a:r>
                        <a:endParaRPr dirty="0" sz="1100"/>
                      </a:p>
                    </a:txBody>
                    <a:tcPr anchor="ctr" marR="72000" marT="0" marB="0" horzOverflow="clip" marL="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4.47</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4.42</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4.41</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4.50</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4.54</a:t>
                        </a:r>
                      </a:p>
                    </a:txBody>
                    <a:tcPr anchor="ctr" marT="0" marB="0" horzOverflow="clip" marL="72000" marR="72000">
                      <a:lnL>
                        <a:noFill/>
                      </a:lnL>
                      <a:lnR>
                        <a:noFill/>
                      </a:lnR>
                      <a:lnT>
                        <a:noFill/>
                      </a:lnT>
                      <a:lnB>
                        <a:noFill/>
                      </a:lnB>
                      <a:solidFill>
                        <a:schemeClr val="accent5">
                          <a:tint val="0%"/>
                        </a:schemeClr>
                      </a:solidFill>
                    </a:tcPr>
                  </a:tc>
                  <a:tc>
                    <a:txBody>
                      <a:bodyPr/>
                      <a:lstStyle/>
                      <a:p>
                        <a:pPr fontAlgn="ctr" algn="ctr">
                          <a:defRPr spc="50"/>
                        </a:pPr>
                        <a:r>
                          <a:rPr lang="en-GB" sz="900" spc="50" noProof="1">
                            <a:solidFill>
                              <a:schemeClr val="accent5">
                                <a:shade val="10%"/>
                              </a:schemeClr>
                            </a:solidFill>
                          </a:rPr>
                          <a:t>4.62</a:t>
                        </a:r>
                      </a:p>
                    </a:txBody>
                    <a:tcPr anchor="ctr" marT="0" marB="0" horzOverflow="clip" marL="72000" marR="72000">
                      <a:lnL>
                        <a:noFill/>
                      </a:lnL>
                      <a:lnR>
                        <a:noFill/>
                      </a:lnR>
                      <a:lnT>
                        <a:noFill/>
                      </a:lnT>
                      <a:lnB>
                        <a:noFill/>
                      </a:lnB>
                      <a:solidFill>
                        <a:schemeClr val="accent5">
                          <a:tint val="0%"/>
                        </a:schemeClr>
                      </a:solidFill>
                    </a:tcPr>
                  </a:tc>
                </a:tr>
              </a:tbl>
            </a:graphicData>
          </a:graphic>
        </p:graphicFrame>
      </p:grpSp>
      <p:sp>
        <p:nvSpPr>
          <p:cNvPr id="3" name="FooterLeft">
            <a:extLst>
              <a:ext uri="{FF2B5EF4-FFF2-40B4-BE49-F238E27FC236}">
                <a16:creationId xmlns:a16="http://schemas.microsoft.com/office/drawing/2014/main" id="{D2F3A891-8A71-4247-9874-550F7C71A635}"/>
              </a:ext>
            </a:extLst>
          </p:cNvPr>
          <p:cNvSpPr txBox="1"/>
          <p:nvPr/>
        </p:nvSpPr>
        <p:spPr>
          <a:xfrm>
            <a:off x="553972" y="4549598"/>
            <a:ext cx="5453298" cy="246221"/>
          </a:xfrm>
          <a:prstGeom prst="rect">
            <a:avLst/>
          </a:prstGeom>
          <a:noFill/>
        </p:spPr>
        <p:txBody>
          <a:bodyPr wrap="square" rtlCol="0">
            <a:spAutoFit/>
          </a:bodyPr>
          <a:lstStyle/>
          <a:p>
            <a:r>
              <a:rPr lang="sv-SE" sz="1000" dirty="0">
                <a:latin typeface="Consolas" panose="020B0609020204030204" pitchFamily="49" charset="0"/>
              </a:rPr>
              <a:t>Längtan</a:t>
            </a:r>
            <a:r>
              <a:rPr lang="sv-SE" sz="1000" dirty="0">
                <a:latin typeface="Consolas" panose="020B0609020204030204" pitchFamily="49" charset="0"/>
              </a:rPr>
              <a:t> | Svarsfrekvens </a:t>
            </a:r>
            <a:r>
              <a:rPr lang="sv-SE" sz="1000" dirty="0">
                <a:latin typeface="Consolas" panose="020B0609020204030204" pitchFamily="49" charset="0"/>
              </a:rPr>
              <a:t>59%</a:t>
            </a:r>
          </a:p>
        </p:txBody>
      </p:sp>
      <p:pic>
        <p:nvPicPr>
          <p:cNvPr id="5" name="Bildobjekt 4">
            <a:extLst>
              <a:ext uri="{FF2B5EF4-FFF2-40B4-BE49-F238E27FC236}">
                <a16:creationId xmlns:a16="http://schemas.microsoft.com/office/drawing/2014/main" id="{8724736C-C583-4D3D-8676-B6E11A082C88}"/>
              </a:ext>
            </a:extLst>
          </p:cNvPr>
          <p:cNvPicPr>
            <a:picLocks noChangeAspect="1"/>
          </p:cNvPicPr>
          <p:nvPr/>
        </p:nvPicPr>
        <p:blipFill>
          <a:blip r:embed="Rc42dabdcd6d441dd">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277378" y="4581302"/>
            <a:ext cx="1143014" cy="402318"/>
          </a:xfrm>
          <a:prstGeom prst="rect">
            <a:avLst/>
          </a:prstGeom>
        </p:spPr>
      </p:pic>
      <p:sp>
        <p:nvSpPr>
          <p:cNvPr id="6" name="Title2Center">
            <a:extLst>
              <a:ext uri="{FF2B5EF4-FFF2-40B4-BE49-F238E27FC236}">
                <a16:creationId xmlns:a16="http://schemas.microsoft.com/office/drawing/2014/main" id="{B2B02B8C-77E5-4863-A337-87837D36F5C3}"/>
              </a:ext>
            </a:extLst>
          </p:cNvPr>
          <p:cNvSpPr txBox="1"/>
          <p:nvPr/>
        </p:nvSpPr>
        <p:spPr>
          <a:xfrm>
            <a:off x="561329" y="903521"/>
            <a:ext cx="8028699" cy="246221"/>
          </a:xfrm>
          <a:prstGeom prst="rect">
            <a:avLst/>
          </a:prstGeom>
          <a:noFill/>
        </p:spPr>
        <p:txBody>
          <a:bodyPr wrap="square" rtlCol="0">
            <a:spAutoFit/>
          </a:bodyPr>
          <a:lstStyle/>
          <a:p>
            <a:r>
              <a:rPr lang="sv-SE" sz="1000" dirty="0"/>
              <a:t>Medelvärde per enhet för respektive frågeområde.</a:t>
            </a:r>
          </a:p>
        </p:txBody>
      </p:sp>
      <p:grpSp>
        <p:nvGrpSpPr>
          <p:cNvPr id="60" name="BodyFooter"/>
          <p:cNvGrpSpPr/>
          <p:nvPr/>
        </p:nvGrpSpPr>
        <p:grpSpPr>
          <a:xfrm>
            <a:off x="720000" y="4644000"/>
            <a:ext cx="7704000" cy="518400"/>
            <a:chOff x="720000" y="4644000"/>
            <a:chExt cx="7704000" cy="518400"/>
          </a:xfrm>
        </p:grpSpPr>
        <p:sp>
          <p:nvSpPr>
            <p:cNvPr id="61" name="BodyFooterCenter"/>
            <p:cNvSpPr txBox="1"/>
            <p:nvPr/>
          </p:nvSpPr>
          <p:spPr>
            <a:xfrm>
              <a:off y="4644000" x="720000"/>
              <a:ext cx="7704000" cy="518400"/>
            </a:xfrm>
            <a:prstGeom prst="rect">
              <a:avLst/>
            </a:prstGeom>
            <a:noFill/>
          </p:spPr>
          <p:txBody>
            <a:bodyPr vertOverflow="clip" wrap="square" rtlCol="0" anchor="t" bIns="0" rIns="0" tIns="0" lIns="0"/>
            <a:lstStyle/>
            <a:p>
              <a:pPr algn="ctr"/>
              <a:r>
                <a:rPr lang="en-GB" sz="900" spc="50" noProof="1">
                  <a:solidFill>
                    <a:schemeClr val="tx1">
                      <a:tint val="84.6%"/>
                    </a:schemeClr>
                  </a:solidFill>
                </a:rPr>
                <a:t> </a:t>
              </a:r>
              <a:br>
                <a:rPr lang="en-GB" sz="900" spc="50" noProof="1">
                  <a:solidFill>
                    <a:schemeClr val="tx1">
                      <a:tint val="84.6%"/>
                    </a:schemeClr>
                  </a:solidFill>
                </a:rPr>
              </a:br>
              <a:br>
                <a:rPr lang="en-GB" sz="900" spc="50" noProof="1">
                  <a:solidFill>
                    <a:schemeClr val="tx1">
                      <a:tint val="84.6%"/>
                    </a:schemeClr>
                  </a:solidFill>
                </a:rPr>
              </a:br>
            </a:p>
          </p:txBody>
        </p:sp>
      </p:grpSp>
    </p:spTree>
    <p:extLst>
      <p:ext uri="{BB962C8B-B14F-4D97-AF65-F5344CB8AC3E}">
        <p14:creationId xmlns:p14="http://schemas.microsoft.com/office/powerpoint/2010/main" val="3247036169"/>
      </p:ext>
    </p:extLst>
  </p:cSld>
  <p:clrMapOvr>
    <a:masterClrMapping/>
  </p:clrMapOvr>
</p:sld>
</file>

<file path=ppt/theme/theme1.xml><?xml version="1.0" encoding="utf-8"?>
<a:theme xmlns:a="http://schemas.openxmlformats.org/drawingml/2006/main" xmlns:adp="http://whatever" xmlns:p="http://schemas.openxmlformats.org/presentationml/2006/main" xmlns:xs="http://www.w3.org/2001/XMLSchema" name="ADP Theme">
  <a:themeElements>
    <a:clrScheme name="Göteborgsregionen (GR)">
      <a:dk1>
        <a:sysClr val="windowText" lastClr="000000"/>
      </a:dk1>
      <a:lt1>
        <a:sysClr val="window" lastClr="FFFFFF"/>
      </a:lt1>
      <a:dk2>
        <a:srgbClr val="F6AD90"/>
      </a:dk2>
      <a:lt2>
        <a:srgbClr val="EDD896"/>
      </a:lt2>
      <a:accent1>
        <a:srgbClr val="8E0826"/>
      </a:accent1>
      <a:accent2>
        <a:srgbClr val="EBD1D0"/>
      </a:accent2>
      <a:accent3>
        <a:srgbClr val="A9CFE0"/>
      </a:accent3>
      <a:accent4>
        <a:srgbClr val="00A39B"/>
      </a:accent4>
      <a:accent5>
        <a:srgbClr val="1A7267"/>
      </a:accent5>
      <a:accent6>
        <a:srgbClr val="FFED00"/>
      </a:accent6>
      <a:hlink>
        <a:srgbClr val="00A39B"/>
      </a:hlink>
      <a:folHlink>
        <a:srgbClr val="8E0826"/>
      </a:folHlink>
    </a:clrScheme>
    <a:fontScheme name="Office">
      <a:majorFont>
        <a:latin typeface="Georgia"/>
        <a:ea typeface=""/>
        <a:cs typeface=""/>
        <a:font script="Jpan" typeface="MS P????"/>
        <a:font script="Hang" typeface="?? ??"/>
        <a:font script="Hans" typeface="??"/>
        <a:font script="Hant" typeface="????"/>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eorgia"/>
        <a:ea typeface=""/>
        <a:cs typeface=""/>
        <a:font script="Jpan" typeface="MS P????"/>
        <a:font script="Hang" typeface="?? ??"/>
        <a:font script="Hans" typeface="??"/>
        <a:font script="Hant" typeface="????"/>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1" cap="flat" cmpd="sng" algn="ctr">
          <a:no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37CFD0712FD42641B324048556A51514" ma:contentTypeVersion="6" ma:contentTypeDescription="Skapa ett nytt dokument." ma:contentTypeScope="" ma:versionID="6377c390179b755e5f79609a82d28466">
  <xsd:schema xmlns:xsd="http://www.w3.org/2001/XMLSchema" xmlns:xs="http://www.w3.org/2001/XMLSchema" xmlns:p="http://schemas.microsoft.com/office/2006/metadata/properties" xmlns:ns2="fa211ff0-710e-4cda-ad8a-e92ba89968b5" xmlns:ns3="7495ddca-137d-4e1f-b0d9-9beab5f43f79" targetNamespace="http://schemas.microsoft.com/office/2006/metadata/properties" ma:root="true" ma:fieldsID="211fd90539f3847fc688e2b4174bda81" ns2:_="" ns3:_="">
    <xsd:import namespace="fa211ff0-710e-4cda-ad8a-e92ba89968b5"/>
    <xsd:import namespace="7495ddca-137d-4e1f-b0d9-9beab5f43f7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211ff0-710e-4cda-ad8a-e92ba89968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95ddca-137d-4e1f-b0d9-9beab5f43f79"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4ED0E00-CA36-46C9-9A05-D484B24A67F0}"/>
</file>

<file path=customXml/itemProps2.xml><?xml version="1.0" encoding="utf-8"?>
<ds:datastoreItem xmlns:ds="http://schemas.openxmlformats.org/officeDocument/2006/customXml" ds:itemID="{0D695742-7673-485B-8AB6-F397ECF2CB44}"/>
</file>

<file path=customXml/itemProps3.xml><?xml version="1.0" encoding="utf-8"?>
<ds:datastoreItem xmlns:ds="http://schemas.openxmlformats.org/officeDocument/2006/customXml" ds:itemID="{4A18317D-A420-4C3F-9911-5F7AAF47E7A6}"/>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dc:title>
  <dc:creator>ADP</dc:creator>
  <cp:lastModifiedBy>ADP</cp:lastModifiedBy>
  <cp:revision>1</cp:revision>
  <dcterms:created xsi:type="dcterms:W3CDTF">2024-03-25T15:15:20Z</dcterms:created>
  <dcterms:modified xsi:type="dcterms:W3CDTF">2024-03-25T15:15:20Z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0x01010037CFD0712FD42641B324048556A51514</vt:lpwstr>
  </property>
</Properties>
</file>